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handoutMasterIdLst>
    <p:handoutMasterId r:id="rId25"/>
  </p:handoutMasterIdLst>
  <p:sldIdLst>
    <p:sldId id="258" r:id="rId3"/>
    <p:sldId id="293" r:id="rId4"/>
    <p:sldId id="295" r:id="rId5"/>
    <p:sldId id="296" r:id="rId6"/>
    <p:sldId id="303" r:id="rId7"/>
    <p:sldId id="304" r:id="rId8"/>
    <p:sldId id="305" r:id="rId9"/>
    <p:sldId id="306" r:id="rId10"/>
    <p:sldId id="307" r:id="rId11"/>
    <p:sldId id="308" r:id="rId12"/>
    <p:sldId id="309" r:id="rId13"/>
    <p:sldId id="310" r:id="rId14"/>
    <p:sldId id="300" r:id="rId15"/>
    <p:sldId id="301" r:id="rId16"/>
    <p:sldId id="286" r:id="rId17"/>
    <p:sldId id="298" r:id="rId18"/>
    <p:sldId id="288" r:id="rId19"/>
    <p:sldId id="289" r:id="rId20"/>
    <p:sldId id="290" r:id="rId21"/>
    <p:sldId id="291" r:id="rId22"/>
    <p:sldId id="297" r:id="rId23"/>
    <p:sldId id="302" r:id="rId2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3399"/>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12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63379425132843"/>
          <c:y val="5.761254167553384E-2"/>
          <c:w val="0.85646677549452654"/>
          <c:h val="0.73051398844202731"/>
        </c:manualLayout>
      </c:layout>
      <c:scatterChart>
        <c:scatterStyle val="lineMarker"/>
        <c:varyColors val="0"/>
        <c:ser>
          <c:idx val="0"/>
          <c:order val="0"/>
          <c:xVal>
            <c:numRef>
              <c:f>Sheet1!$C$3:$C$18</c:f>
              <c:numCache>
                <c:formatCode>General</c:formatCode>
                <c:ptCount val="16"/>
                <c:pt idx="0">
                  <c:v>5</c:v>
                </c:pt>
                <c:pt idx="1">
                  <c:v>6</c:v>
                </c:pt>
                <c:pt idx="2">
                  <c:v>7</c:v>
                </c:pt>
                <c:pt idx="3">
                  <c:v>8</c:v>
                </c:pt>
                <c:pt idx="4">
                  <c:v>9</c:v>
                </c:pt>
                <c:pt idx="5">
                  <c:v>10</c:v>
                </c:pt>
                <c:pt idx="6">
                  <c:v>11</c:v>
                </c:pt>
                <c:pt idx="7">
                  <c:v>12</c:v>
                </c:pt>
                <c:pt idx="8">
                  <c:v>13</c:v>
                </c:pt>
                <c:pt idx="9">
                  <c:v>14</c:v>
                </c:pt>
                <c:pt idx="10">
                  <c:v>15</c:v>
                </c:pt>
                <c:pt idx="11">
                  <c:v>16</c:v>
                </c:pt>
                <c:pt idx="12">
                  <c:v>17</c:v>
                </c:pt>
                <c:pt idx="13">
                  <c:v>18</c:v>
                </c:pt>
                <c:pt idx="14">
                  <c:v>19</c:v>
                </c:pt>
                <c:pt idx="15">
                  <c:v>20</c:v>
                </c:pt>
              </c:numCache>
            </c:numRef>
          </c:xVal>
          <c:yVal>
            <c:numRef>
              <c:f>Sheet1!$D$3:$D$18</c:f>
              <c:numCache>
                <c:formatCode>General</c:formatCode>
                <c:ptCount val="16"/>
                <c:pt idx="0">
                  <c:v>0</c:v>
                </c:pt>
                <c:pt idx="1">
                  <c:v>0.22222222222222243</c:v>
                </c:pt>
                <c:pt idx="2">
                  <c:v>0.38095238095238138</c:v>
                </c:pt>
                <c:pt idx="3">
                  <c:v>0.5</c:v>
                </c:pt>
                <c:pt idx="4">
                  <c:v>0.59259259259259278</c:v>
                </c:pt>
                <c:pt idx="5">
                  <c:v>0.66666666666666663</c:v>
                </c:pt>
                <c:pt idx="6">
                  <c:v>0.72727272727272718</c:v>
                </c:pt>
                <c:pt idx="7">
                  <c:v>0.77777777777777801</c:v>
                </c:pt>
                <c:pt idx="8">
                  <c:v>0.82051282051282048</c:v>
                </c:pt>
                <c:pt idx="9">
                  <c:v>0.85714285714285743</c:v>
                </c:pt>
                <c:pt idx="10">
                  <c:v>0.88888888888888906</c:v>
                </c:pt>
                <c:pt idx="11">
                  <c:v>0.91666666666666652</c:v>
                </c:pt>
                <c:pt idx="12">
                  <c:v>0.9411764705882355</c:v>
                </c:pt>
                <c:pt idx="13">
                  <c:v>0.96296296296296235</c:v>
                </c:pt>
                <c:pt idx="14">
                  <c:v>0.98245614035087681</c:v>
                </c:pt>
                <c:pt idx="15">
                  <c:v>1</c:v>
                </c:pt>
              </c:numCache>
            </c:numRef>
          </c:yVal>
          <c:smooth val="0"/>
        </c:ser>
        <c:dLbls>
          <c:showLegendKey val="0"/>
          <c:showVal val="0"/>
          <c:showCatName val="0"/>
          <c:showSerName val="0"/>
          <c:showPercent val="0"/>
          <c:showBubbleSize val="0"/>
        </c:dLbls>
        <c:axId val="-2112600096"/>
        <c:axId val="-2112593568"/>
      </c:scatterChart>
      <c:valAx>
        <c:axId val="-2112600096"/>
        <c:scaling>
          <c:orientation val="minMax"/>
          <c:max val="20"/>
        </c:scaling>
        <c:delete val="0"/>
        <c:axPos val="b"/>
        <c:title>
          <c:tx>
            <c:rich>
              <a:bodyPr/>
              <a:lstStyle/>
              <a:p>
                <a:pPr>
                  <a:defRPr sz="2000"/>
                </a:pPr>
                <a:r>
                  <a:rPr lang="en-US" sz="2000"/>
                  <a:t>r</a:t>
                </a:r>
              </a:p>
            </c:rich>
          </c:tx>
          <c:layout>
            <c:manualLayout>
              <c:xMode val="edge"/>
              <c:yMode val="edge"/>
              <c:x val="0.51848713910761113"/>
              <c:y val="0.91424525970128179"/>
            </c:manualLayout>
          </c:layout>
          <c:overlay val="0"/>
        </c:title>
        <c:numFmt formatCode="General" sourceLinked="1"/>
        <c:majorTickMark val="in"/>
        <c:minorTickMark val="in"/>
        <c:tickLblPos val="nextTo"/>
        <c:spPr>
          <a:ln w="31750">
            <a:solidFill>
              <a:schemeClr val="tx1"/>
            </a:solidFill>
          </a:ln>
        </c:spPr>
        <c:txPr>
          <a:bodyPr/>
          <a:lstStyle/>
          <a:p>
            <a:pPr>
              <a:defRPr sz="1800"/>
            </a:pPr>
            <a:endParaRPr lang="en-US"/>
          </a:p>
        </c:txPr>
        <c:crossAx val="-2112593568"/>
        <c:crosses val="autoZero"/>
        <c:crossBetween val="midCat"/>
        <c:majorUnit val="10"/>
        <c:minorUnit val="5"/>
      </c:valAx>
      <c:valAx>
        <c:axId val="-2112593568"/>
        <c:scaling>
          <c:orientation val="minMax"/>
          <c:max val="1"/>
        </c:scaling>
        <c:delete val="0"/>
        <c:axPos val="l"/>
        <c:numFmt formatCode="General" sourceLinked="1"/>
        <c:majorTickMark val="in"/>
        <c:minorTickMark val="in"/>
        <c:tickLblPos val="nextTo"/>
        <c:spPr>
          <a:ln w="31750">
            <a:solidFill>
              <a:schemeClr val="tx1"/>
            </a:solidFill>
          </a:ln>
        </c:spPr>
        <c:txPr>
          <a:bodyPr/>
          <a:lstStyle/>
          <a:p>
            <a:pPr>
              <a:defRPr sz="1800"/>
            </a:pPr>
            <a:endParaRPr lang="en-US"/>
          </a:p>
        </c:txPr>
        <c:crossAx val="-2112600096"/>
        <c:crosses val="autoZero"/>
        <c:crossBetween val="midCat"/>
        <c:majorUnit val="0.2"/>
        <c:minorUnit val="0.1"/>
      </c:valAx>
      <c:spPr>
        <a:ln w="31750">
          <a:solidFill>
            <a:schemeClr val="tx1"/>
          </a:solidFill>
        </a:ln>
      </c:spPr>
    </c:plotArea>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image" Target="../media/image61.wmf"/><Relationship Id="rId7" Type="http://schemas.openxmlformats.org/officeDocument/2006/relationships/image" Target="../media/image64.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3.wmf"/><Relationship Id="rId5" Type="http://schemas.openxmlformats.org/officeDocument/2006/relationships/image" Target="../media/image20.wmf"/><Relationship Id="rId4" Type="http://schemas.openxmlformats.org/officeDocument/2006/relationships/image" Target="../media/image6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68.wmf"/><Relationship Id="rId2" Type="http://schemas.openxmlformats.org/officeDocument/2006/relationships/image" Target="../media/image67.wmf"/><Relationship Id="rId1" Type="http://schemas.openxmlformats.org/officeDocument/2006/relationships/image" Target="../media/image66.wmf"/><Relationship Id="rId4" Type="http://schemas.openxmlformats.org/officeDocument/2006/relationships/image" Target="../media/image6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3.w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4" Type="http://schemas.openxmlformats.org/officeDocument/2006/relationships/image" Target="../media/image81.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93.wmf"/><Relationship Id="rId3" Type="http://schemas.openxmlformats.org/officeDocument/2006/relationships/image" Target="../media/image88.wmf"/><Relationship Id="rId7" Type="http://schemas.openxmlformats.org/officeDocument/2006/relationships/image" Target="../media/image92.wmf"/><Relationship Id="rId2" Type="http://schemas.openxmlformats.org/officeDocument/2006/relationships/image" Target="../media/image87.wmf"/><Relationship Id="rId1" Type="http://schemas.openxmlformats.org/officeDocument/2006/relationships/image" Target="../media/image86.wmf"/><Relationship Id="rId6" Type="http://schemas.openxmlformats.org/officeDocument/2006/relationships/image" Target="../media/image91.wmf"/><Relationship Id="rId5" Type="http://schemas.openxmlformats.org/officeDocument/2006/relationships/image" Target="../media/image90.wmf"/><Relationship Id="rId4" Type="http://schemas.openxmlformats.org/officeDocument/2006/relationships/image" Target="../media/image8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6.wmf"/><Relationship Id="rId7" Type="http://schemas.openxmlformats.org/officeDocument/2006/relationships/image" Target="../media/image100.wmf"/><Relationship Id="rId2" Type="http://schemas.openxmlformats.org/officeDocument/2006/relationships/image" Target="../media/image95.wmf"/><Relationship Id="rId1" Type="http://schemas.openxmlformats.org/officeDocument/2006/relationships/image" Target="../media/image94.wmf"/><Relationship Id="rId6" Type="http://schemas.openxmlformats.org/officeDocument/2006/relationships/image" Target="../media/image99.wmf"/><Relationship Id="rId5" Type="http://schemas.openxmlformats.org/officeDocument/2006/relationships/image" Target="../media/image98.wmf"/><Relationship Id="rId4" Type="http://schemas.openxmlformats.org/officeDocument/2006/relationships/image" Target="../media/image97.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01.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109.wmf"/><Relationship Id="rId3" Type="http://schemas.openxmlformats.org/officeDocument/2006/relationships/image" Target="../media/image104.wmf"/><Relationship Id="rId7" Type="http://schemas.openxmlformats.org/officeDocument/2006/relationships/image" Target="../media/image108.wmf"/><Relationship Id="rId2" Type="http://schemas.openxmlformats.org/officeDocument/2006/relationships/image" Target="../media/image103.wmf"/><Relationship Id="rId1" Type="http://schemas.openxmlformats.org/officeDocument/2006/relationships/image" Target="../media/image102.wmf"/><Relationship Id="rId6" Type="http://schemas.openxmlformats.org/officeDocument/2006/relationships/image" Target="../media/image107.wmf"/><Relationship Id="rId5" Type="http://schemas.openxmlformats.org/officeDocument/2006/relationships/image" Target="../media/image106.wmf"/><Relationship Id="rId10" Type="http://schemas.openxmlformats.org/officeDocument/2006/relationships/image" Target="../media/image111.wmf"/><Relationship Id="rId4" Type="http://schemas.openxmlformats.org/officeDocument/2006/relationships/image" Target="../media/image105.wmf"/><Relationship Id="rId9" Type="http://schemas.openxmlformats.org/officeDocument/2006/relationships/image" Target="../media/image110.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4.wmf"/><Relationship Id="rId2" Type="http://schemas.openxmlformats.org/officeDocument/2006/relationships/image" Target="../media/image113.wmf"/><Relationship Id="rId1" Type="http://schemas.openxmlformats.org/officeDocument/2006/relationships/image" Target="../media/image112.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17.wmf"/><Relationship Id="rId2" Type="http://schemas.openxmlformats.org/officeDocument/2006/relationships/image" Target="../media/image116.wmf"/><Relationship Id="rId1" Type="http://schemas.openxmlformats.org/officeDocument/2006/relationships/image" Target="../media/image115.wmf"/><Relationship Id="rId5" Type="http://schemas.openxmlformats.org/officeDocument/2006/relationships/image" Target="../media/image119.wmf"/><Relationship Id="rId4" Type="http://schemas.openxmlformats.org/officeDocument/2006/relationships/image" Target="../media/image118.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4"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20.wmf"/><Relationship Id="rId1" Type="http://schemas.openxmlformats.org/officeDocument/2006/relationships/image" Target="../media/image21.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image" Target="../media/image39.wmf"/><Relationship Id="rId3" Type="http://schemas.openxmlformats.org/officeDocument/2006/relationships/image" Target="../media/image29.wmf"/><Relationship Id="rId7" Type="http://schemas.openxmlformats.org/officeDocument/2006/relationships/image" Target="../media/image33.wmf"/><Relationship Id="rId12" Type="http://schemas.openxmlformats.org/officeDocument/2006/relationships/image" Target="../media/image38.wmf"/><Relationship Id="rId2" Type="http://schemas.openxmlformats.org/officeDocument/2006/relationships/image" Target="../media/image28.wmf"/><Relationship Id="rId1" Type="http://schemas.openxmlformats.org/officeDocument/2006/relationships/image" Target="../media/image20.wmf"/><Relationship Id="rId6" Type="http://schemas.openxmlformats.org/officeDocument/2006/relationships/image" Target="../media/image32.wmf"/><Relationship Id="rId11" Type="http://schemas.openxmlformats.org/officeDocument/2006/relationships/image" Target="../media/image37.wmf"/><Relationship Id="rId5" Type="http://schemas.openxmlformats.org/officeDocument/2006/relationships/image" Target="../media/image31.wmf"/><Relationship Id="rId10" Type="http://schemas.openxmlformats.org/officeDocument/2006/relationships/image" Target="../media/image36.wmf"/><Relationship Id="rId4" Type="http://schemas.openxmlformats.org/officeDocument/2006/relationships/image" Target="../media/image30.wmf"/><Relationship Id="rId9" Type="http://schemas.openxmlformats.org/officeDocument/2006/relationships/image" Target="../media/image3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1.wmf"/><Relationship Id="rId7" Type="http://schemas.openxmlformats.org/officeDocument/2006/relationships/image" Target="../media/image45.wmf"/><Relationship Id="rId2" Type="http://schemas.openxmlformats.org/officeDocument/2006/relationships/image" Target="../media/image40.wmf"/><Relationship Id="rId1" Type="http://schemas.openxmlformats.org/officeDocument/2006/relationships/image" Target="../media/image20.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20.wmf"/><Relationship Id="rId6" Type="http://schemas.openxmlformats.org/officeDocument/2006/relationships/image" Target="../media/image50.wmf"/><Relationship Id="rId5" Type="http://schemas.openxmlformats.org/officeDocument/2006/relationships/image" Target="../media/image49.wmf"/><Relationship Id="rId4" Type="http://schemas.openxmlformats.org/officeDocument/2006/relationships/image" Target="../media/image48.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10" Type="http://schemas.openxmlformats.org/officeDocument/2006/relationships/image" Target="../media/image20.wmf"/><Relationship Id="rId4" Type="http://schemas.openxmlformats.org/officeDocument/2006/relationships/image" Target="../media/image54.wmf"/><Relationship Id="rId9" Type="http://schemas.openxmlformats.org/officeDocument/2006/relationships/image" Target="../media/image5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6"/>
            <a:ext cx="3170238" cy="479425"/>
          </a:xfrm>
          <a:prstGeom prst="rect">
            <a:avLst/>
          </a:prstGeom>
        </p:spPr>
        <p:txBody>
          <a:bodyPr vert="horz" lIns="91373" tIns="45687" rIns="91373" bIns="45687" rtlCol="0"/>
          <a:lstStyle>
            <a:lvl1pPr algn="l">
              <a:defRPr sz="1200"/>
            </a:lvl1pPr>
          </a:lstStyle>
          <a:p>
            <a:endParaRPr lang="en-US"/>
          </a:p>
        </p:txBody>
      </p:sp>
      <p:sp>
        <p:nvSpPr>
          <p:cNvPr id="3" name="Date Placeholder 2"/>
          <p:cNvSpPr>
            <a:spLocks noGrp="1"/>
          </p:cNvSpPr>
          <p:nvPr>
            <p:ph type="dt" sz="quarter" idx="1"/>
          </p:nvPr>
        </p:nvSpPr>
        <p:spPr>
          <a:xfrm>
            <a:off x="4143375" y="6"/>
            <a:ext cx="3170238" cy="479425"/>
          </a:xfrm>
          <a:prstGeom prst="rect">
            <a:avLst/>
          </a:prstGeom>
        </p:spPr>
        <p:txBody>
          <a:bodyPr vert="horz" lIns="91373" tIns="45687" rIns="91373" bIns="45687" rtlCol="0"/>
          <a:lstStyle>
            <a:lvl1pPr algn="r">
              <a:defRPr sz="1200"/>
            </a:lvl1pPr>
          </a:lstStyle>
          <a:p>
            <a:fld id="{2F6AA0A0-C7B5-4F8D-873C-F7F198F894F5}" type="datetimeFigureOut">
              <a:rPr lang="en-US" smtClean="0"/>
              <a:pPr/>
              <a:t>8/23/2015</a:t>
            </a:fld>
            <a:endParaRPr lang="en-US"/>
          </a:p>
        </p:txBody>
      </p:sp>
      <p:sp>
        <p:nvSpPr>
          <p:cNvPr id="4" name="Footer Placeholder 3"/>
          <p:cNvSpPr>
            <a:spLocks noGrp="1"/>
          </p:cNvSpPr>
          <p:nvPr>
            <p:ph type="ftr" sz="quarter" idx="2"/>
          </p:nvPr>
        </p:nvSpPr>
        <p:spPr>
          <a:xfrm>
            <a:off x="5" y="9120193"/>
            <a:ext cx="3170238" cy="479425"/>
          </a:xfrm>
          <a:prstGeom prst="rect">
            <a:avLst/>
          </a:prstGeom>
        </p:spPr>
        <p:txBody>
          <a:bodyPr vert="horz" lIns="91373" tIns="45687" rIns="91373" bIns="45687"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93"/>
            <a:ext cx="3170238" cy="479425"/>
          </a:xfrm>
          <a:prstGeom prst="rect">
            <a:avLst/>
          </a:prstGeom>
        </p:spPr>
        <p:txBody>
          <a:bodyPr vert="horz" lIns="91373" tIns="45687" rIns="91373" bIns="45687" rtlCol="0" anchor="b"/>
          <a:lstStyle>
            <a:lvl1pPr algn="r">
              <a:defRPr sz="1200"/>
            </a:lvl1pPr>
          </a:lstStyle>
          <a:p>
            <a:fld id="{A9D77F2A-57A0-4653-AAEE-2D5C515D1245}" type="slidenum">
              <a:rPr lang="en-US" smtClean="0"/>
              <a:pPr/>
              <a:t>‹#›</a:t>
            </a:fld>
            <a:endParaRPr lang="en-US"/>
          </a:p>
        </p:txBody>
      </p:sp>
    </p:spTree>
    <p:extLst>
      <p:ext uri="{BB962C8B-B14F-4D97-AF65-F5344CB8AC3E}">
        <p14:creationId xmlns:p14="http://schemas.microsoft.com/office/powerpoint/2010/main" val="21484588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FC6E28-1A3F-4592-AAED-0B5CF3BA8D44}" type="datetimeFigureOut">
              <a:rPr lang="en-US" smtClean="0"/>
              <a:pPr/>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C6E28-1A3F-4592-AAED-0B5CF3BA8D44}" type="datetimeFigureOut">
              <a:rPr lang="en-US" smtClean="0"/>
              <a:pPr/>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C6E28-1A3F-4592-AAED-0B5CF3BA8D44}" type="datetimeFigureOut">
              <a:rPr lang="en-US" smtClean="0"/>
              <a:pPr/>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a:solidFill>
                  <a:srgbClr val="7030A0"/>
                </a:solidFill>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8229600" y="6492875"/>
            <a:ext cx="914400" cy="365125"/>
          </a:xfrm>
        </p:spPr>
        <p:txBody>
          <a:bodyPr/>
          <a:lstStyle>
            <a:lvl1pPr>
              <a:defRPr>
                <a:solidFill>
                  <a:schemeClr val="tx1"/>
                </a:solidFill>
              </a:defRPr>
            </a:lvl1pPr>
          </a:lstStyle>
          <a:p>
            <a:fld id="{53A86277-1261-4B07-BA72-106AC82E5797}"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a:solidFill>
                  <a:srgbClr val="7030A0"/>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a:solidFill>
                  <a:srgbClr val="7030A0"/>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C6E28-1A3F-4592-AAED-0B5CF3BA8D44}" type="datetimeFigureOut">
              <a:rPr lang="en-US" smtClean="0"/>
              <a:pPr/>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B8D327-0921-4929-A7D6-E94501A47C26}" type="datetimeFigureOut">
              <a:rPr lang="en-US" smtClean="0"/>
              <a:pPr/>
              <a:t>8/23/2015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C6E28-1A3F-4592-AAED-0B5CF3BA8D44}" type="datetimeFigureOut">
              <a:rPr lang="en-US" smtClean="0"/>
              <a:pPr/>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FC6E28-1A3F-4592-AAED-0B5CF3BA8D44}" type="datetimeFigureOut">
              <a:rPr lang="en-US" smtClean="0"/>
              <a:pPr/>
              <a:t>8/23/2015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FC6E28-1A3F-4592-AAED-0B5CF3BA8D44}" type="datetimeFigureOut">
              <a:rPr lang="en-US" smtClean="0"/>
              <a:pPr/>
              <a:t>8/23/2015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a:solidFill>
                  <a:srgbClr val="7030A0"/>
                </a:solidFill>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DFC6E28-1A3F-4592-AAED-0B5CF3BA8D44}" type="datetimeFigureOut">
              <a:rPr lang="en-US" smtClean="0"/>
              <a:pPr/>
              <a:t>8/23/2015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C6E28-1A3F-4592-AAED-0B5CF3BA8D44}" type="datetimeFigureOut">
              <a:rPr lang="en-US" smtClean="0"/>
              <a:pPr/>
              <a:t>8/23/2015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C6E28-1A3F-4592-AAED-0B5CF3BA8D44}" type="datetimeFigureOut">
              <a:rPr lang="en-US" smtClean="0"/>
              <a:pPr/>
              <a:t>8/23/2015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C6E28-1A3F-4592-AAED-0B5CF3BA8D44}" type="datetimeFigureOut">
              <a:rPr lang="en-US" smtClean="0"/>
              <a:pPr/>
              <a:t>8/23/2015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9F4967-AC8E-4CE5-B0C9-8BEACAE8228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FC6E28-1A3F-4592-AAED-0B5CF3BA8D44}" type="datetimeFigureOut">
              <a:rPr lang="en-US" smtClean="0"/>
              <a:pPr/>
              <a:t>8/23/2015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F4967-AC8E-4CE5-B0C9-8BEACAE8228D}" type="slidenum">
              <a:rPr lang="en-US" smtClean="0"/>
              <a:pPr/>
              <a:t>‹#›</a:t>
            </a:fld>
            <a:endParaRPr lang="en-US"/>
          </a:p>
        </p:txBody>
      </p:sp>
      <p:sp>
        <p:nvSpPr>
          <p:cNvPr id="9" name="TextBox 8"/>
          <p:cNvSpPr txBox="1"/>
          <p:nvPr userDrawn="1"/>
        </p:nvSpPr>
        <p:spPr>
          <a:xfrm>
            <a:off x="8465609" y="0"/>
            <a:ext cx="678391" cy="276999"/>
          </a:xfrm>
          <a:prstGeom prst="rect">
            <a:avLst/>
          </a:prstGeom>
          <a:noFill/>
        </p:spPr>
        <p:txBody>
          <a:bodyPr wrap="none" rtlCol="0">
            <a:spAutoFit/>
          </a:bodyPr>
          <a:lstStyle/>
          <a:p>
            <a:r>
              <a:rPr lang="en-US" sz="1200" dirty="0" smtClean="0"/>
              <a:t>L20-</a:t>
            </a:r>
            <a:fld id="{31637DED-5280-4AAA-80D0-AEA98A0510E3}" type="slidenum">
              <a:rPr lang="en-US" sz="1200" smtClean="0"/>
              <a:pPr/>
              <a:t>‹#›</a:t>
            </a:fld>
            <a:endParaRPr lang="en-US" sz="1200" dirty="0" smtClean="0"/>
          </a:p>
        </p:txBody>
      </p:sp>
      <p:sp>
        <p:nvSpPr>
          <p:cNvPr id="10" name="TextBox 9"/>
          <p:cNvSpPr txBox="1"/>
          <p:nvPr userDrawn="1"/>
        </p:nvSpPr>
        <p:spPr>
          <a:xfrm>
            <a:off x="-26246" y="6550223"/>
            <a:ext cx="9196492" cy="307777"/>
          </a:xfrm>
          <a:prstGeom prst="rect">
            <a:avLst/>
          </a:prstGeom>
          <a:noFill/>
        </p:spPr>
        <p:txBody>
          <a:bodyPr wrap="none" rtlCol="0">
            <a:spAutoFit/>
          </a:bodyPr>
          <a:lstStyle/>
          <a:p>
            <a:r>
              <a:rPr lang="en-US" sz="1400" dirty="0" smtClean="0"/>
              <a:t>Slides courtesy of Prof M L Kraft,</a:t>
            </a:r>
            <a:r>
              <a:rPr lang="en-US" sz="1400" baseline="0" dirty="0" smtClean="0"/>
              <a:t> Chemical &amp; Biomolecular </a:t>
            </a:r>
            <a:r>
              <a:rPr lang="en-US" sz="1400" baseline="0" dirty="0" err="1" smtClean="0"/>
              <a:t>Engr</a:t>
            </a:r>
            <a:r>
              <a:rPr lang="en-US" sz="1400" baseline="0" dirty="0" smtClean="0"/>
              <a:t> </a:t>
            </a:r>
            <a:r>
              <a:rPr lang="en-US" sz="1400" baseline="0" dirty="0" err="1" smtClean="0"/>
              <a:t>Dept</a:t>
            </a:r>
            <a:r>
              <a:rPr lang="en-US" sz="1400" baseline="0" dirty="0" smtClean="0"/>
              <a:t>, University of Illinois at Urbana-Champaign.</a:t>
            </a:r>
            <a:endParaRPr lang="en-US" sz="1400" dirty="0" smtClean="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B8D327-0921-4929-A7D6-E94501A47C26}" type="datetimeFigureOut">
              <a:rPr lang="en-US" smtClean="0"/>
              <a:pPr/>
              <a:t>8/23/2015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A86277-1261-4B07-BA72-106AC82E5797}" type="slidenum">
              <a:rPr lang="en-US" smtClean="0"/>
              <a:pPr/>
              <a:t>‹#›</a:t>
            </a:fld>
            <a:endParaRPr lang="en-US" dirty="0"/>
          </a:p>
        </p:txBody>
      </p:sp>
      <p:sp>
        <p:nvSpPr>
          <p:cNvPr id="8" name="TextBox 7"/>
          <p:cNvSpPr txBox="1"/>
          <p:nvPr userDrawn="1"/>
        </p:nvSpPr>
        <p:spPr>
          <a:xfrm>
            <a:off x="8465609" y="0"/>
            <a:ext cx="678391" cy="276999"/>
          </a:xfrm>
          <a:prstGeom prst="rect">
            <a:avLst/>
          </a:prstGeom>
          <a:noFill/>
        </p:spPr>
        <p:txBody>
          <a:bodyPr wrap="none" rtlCol="0">
            <a:spAutoFit/>
          </a:bodyPr>
          <a:lstStyle/>
          <a:p>
            <a:r>
              <a:rPr lang="en-US" sz="1200" dirty="0" smtClean="0"/>
              <a:t>L20-</a:t>
            </a:r>
            <a:fld id="{31637DED-5280-4AAA-80D0-AEA98A0510E3}" type="slidenum">
              <a:rPr lang="en-US" sz="1200" smtClean="0"/>
              <a:pPr/>
              <a:t>‹#›</a:t>
            </a:fld>
            <a:endParaRPr lang="en-US" sz="1200" dirty="0" smtClean="0"/>
          </a:p>
        </p:txBody>
      </p:sp>
      <p:sp>
        <p:nvSpPr>
          <p:cNvPr id="9" name="TextBox 8"/>
          <p:cNvSpPr txBox="1"/>
          <p:nvPr userDrawn="1"/>
        </p:nvSpPr>
        <p:spPr>
          <a:xfrm>
            <a:off x="-26246" y="6550223"/>
            <a:ext cx="9196492" cy="307777"/>
          </a:xfrm>
          <a:prstGeom prst="rect">
            <a:avLst/>
          </a:prstGeom>
          <a:noFill/>
        </p:spPr>
        <p:txBody>
          <a:bodyPr wrap="none" rtlCol="0">
            <a:spAutoFit/>
          </a:bodyPr>
          <a:lstStyle/>
          <a:p>
            <a:r>
              <a:rPr lang="en-US" sz="1400" dirty="0" smtClean="0"/>
              <a:t>Slides courtesy of Prof M L Kraft,</a:t>
            </a:r>
            <a:r>
              <a:rPr lang="en-US" sz="1400" baseline="0" dirty="0" smtClean="0"/>
              <a:t> Chemical &amp; Biomolecular </a:t>
            </a:r>
            <a:r>
              <a:rPr lang="en-US" sz="1400" baseline="0" dirty="0" err="1" smtClean="0"/>
              <a:t>Engr</a:t>
            </a:r>
            <a:r>
              <a:rPr lang="en-US" sz="1400" baseline="0" dirty="0" smtClean="0"/>
              <a:t> </a:t>
            </a:r>
            <a:r>
              <a:rPr lang="en-US" sz="1400" baseline="0" dirty="0" err="1" smtClean="0"/>
              <a:t>Dept</a:t>
            </a:r>
            <a:r>
              <a:rPr lang="en-US" sz="1400" baseline="0" dirty="0" smtClean="0"/>
              <a:t>, University of Illinois at Urbana-Champaign.</a:t>
            </a:r>
            <a:endParaRPr lang="en-US" sz="1400" dirty="0" smtClean="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7030A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51.bin"/><Relationship Id="rId3" Type="http://schemas.openxmlformats.org/officeDocument/2006/relationships/oleObject" Target="../embeddings/oleObject46.bin"/><Relationship Id="rId7" Type="http://schemas.openxmlformats.org/officeDocument/2006/relationships/oleObject" Target="../embeddings/oleObject48.bin"/><Relationship Id="rId12" Type="http://schemas.openxmlformats.org/officeDocument/2006/relationships/image" Target="../media/image49.wmf"/><Relationship Id="rId2" Type="http://schemas.openxmlformats.org/officeDocument/2006/relationships/slideLayout" Target="../slideLayouts/slideLayout6.xml"/><Relationship Id="rId1" Type="http://schemas.openxmlformats.org/officeDocument/2006/relationships/vmlDrawing" Target="../drawings/vmlDrawing8.vml"/><Relationship Id="rId6" Type="http://schemas.openxmlformats.org/officeDocument/2006/relationships/image" Target="../media/image46.wmf"/><Relationship Id="rId11" Type="http://schemas.openxmlformats.org/officeDocument/2006/relationships/oleObject" Target="../embeddings/oleObject50.bin"/><Relationship Id="rId5" Type="http://schemas.openxmlformats.org/officeDocument/2006/relationships/oleObject" Target="../embeddings/oleObject47.bin"/><Relationship Id="rId10" Type="http://schemas.openxmlformats.org/officeDocument/2006/relationships/image" Target="../media/image48.wmf"/><Relationship Id="rId4" Type="http://schemas.openxmlformats.org/officeDocument/2006/relationships/image" Target="../media/image20.wmf"/><Relationship Id="rId9" Type="http://schemas.openxmlformats.org/officeDocument/2006/relationships/oleObject" Target="../embeddings/oleObject49.bin"/><Relationship Id="rId14" Type="http://schemas.openxmlformats.org/officeDocument/2006/relationships/image" Target="../media/image50.wmf"/></Relationships>
</file>

<file path=ppt/slides/_rels/slide11.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57.bin"/><Relationship Id="rId18" Type="http://schemas.openxmlformats.org/officeDocument/2006/relationships/image" Target="../media/image58.wmf"/><Relationship Id="rId3" Type="http://schemas.openxmlformats.org/officeDocument/2006/relationships/oleObject" Target="../embeddings/oleObject52.bin"/><Relationship Id="rId21" Type="http://schemas.openxmlformats.org/officeDocument/2006/relationships/oleObject" Target="../embeddings/oleObject61.bin"/><Relationship Id="rId7" Type="http://schemas.openxmlformats.org/officeDocument/2006/relationships/oleObject" Target="../embeddings/oleObject54.bin"/><Relationship Id="rId12" Type="http://schemas.openxmlformats.org/officeDocument/2006/relationships/image" Target="../media/image55.wmf"/><Relationship Id="rId17" Type="http://schemas.openxmlformats.org/officeDocument/2006/relationships/oleObject" Target="../embeddings/oleObject59.bin"/><Relationship Id="rId2" Type="http://schemas.openxmlformats.org/officeDocument/2006/relationships/slideLayout" Target="../slideLayouts/slideLayout6.xml"/><Relationship Id="rId16" Type="http://schemas.openxmlformats.org/officeDocument/2006/relationships/image" Target="../media/image57.wmf"/><Relationship Id="rId20" Type="http://schemas.openxmlformats.org/officeDocument/2006/relationships/image" Target="../media/image59.wmf"/><Relationship Id="rId1" Type="http://schemas.openxmlformats.org/officeDocument/2006/relationships/vmlDrawing" Target="../drawings/vmlDrawing9.vml"/><Relationship Id="rId6" Type="http://schemas.openxmlformats.org/officeDocument/2006/relationships/image" Target="../media/image52.wmf"/><Relationship Id="rId11" Type="http://schemas.openxmlformats.org/officeDocument/2006/relationships/oleObject" Target="../embeddings/oleObject56.bin"/><Relationship Id="rId5" Type="http://schemas.openxmlformats.org/officeDocument/2006/relationships/oleObject" Target="../embeddings/oleObject53.bin"/><Relationship Id="rId15" Type="http://schemas.openxmlformats.org/officeDocument/2006/relationships/oleObject" Target="../embeddings/oleObject58.bin"/><Relationship Id="rId10" Type="http://schemas.openxmlformats.org/officeDocument/2006/relationships/image" Target="../media/image54.wmf"/><Relationship Id="rId19" Type="http://schemas.openxmlformats.org/officeDocument/2006/relationships/oleObject" Target="../embeddings/oleObject60.bin"/><Relationship Id="rId4" Type="http://schemas.openxmlformats.org/officeDocument/2006/relationships/image" Target="../media/image51.wmf"/><Relationship Id="rId9" Type="http://schemas.openxmlformats.org/officeDocument/2006/relationships/oleObject" Target="../embeddings/oleObject55.bin"/><Relationship Id="rId14" Type="http://schemas.openxmlformats.org/officeDocument/2006/relationships/image" Target="../media/image56.wmf"/><Relationship Id="rId22" Type="http://schemas.openxmlformats.org/officeDocument/2006/relationships/image" Target="../media/image20.wmf"/></Relationships>
</file>

<file path=ppt/slides/_rels/slide12.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67.bin"/><Relationship Id="rId18" Type="http://schemas.openxmlformats.org/officeDocument/2006/relationships/image" Target="../media/image65.wmf"/><Relationship Id="rId3" Type="http://schemas.openxmlformats.org/officeDocument/2006/relationships/oleObject" Target="../embeddings/oleObject62.bin"/><Relationship Id="rId7" Type="http://schemas.openxmlformats.org/officeDocument/2006/relationships/oleObject" Target="../embeddings/oleObject64.bin"/><Relationship Id="rId12" Type="http://schemas.openxmlformats.org/officeDocument/2006/relationships/image" Target="../media/image20.wmf"/><Relationship Id="rId17" Type="http://schemas.openxmlformats.org/officeDocument/2006/relationships/oleObject" Target="../embeddings/oleObject69.bin"/><Relationship Id="rId2" Type="http://schemas.openxmlformats.org/officeDocument/2006/relationships/slideLayout" Target="../slideLayouts/slideLayout6.xml"/><Relationship Id="rId16" Type="http://schemas.openxmlformats.org/officeDocument/2006/relationships/image" Target="../media/image64.wmf"/><Relationship Id="rId1" Type="http://schemas.openxmlformats.org/officeDocument/2006/relationships/vmlDrawing" Target="../drawings/vmlDrawing10.vml"/><Relationship Id="rId6" Type="http://schemas.openxmlformats.org/officeDocument/2006/relationships/image" Target="../media/image60.wmf"/><Relationship Id="rId11" Type="http://schemas.openxmlformats.org/officeDocument/2006/relationships/oleObject" Target="../embeddings/oleObject66.bin"/><Relationship Id="rId5" Type="http://schemas.openxmlformats.org/officeDocument/2006/relationships/oleObject" Target="../embeddings/oleObject63.bin"/><Relationship Id="rId15" Type="http://schemas.openxmlformats.org/officeDocument/2006/relationships/oleObject" Target="../embeddings/oleObject68.bin"/><Relationship Id="rId10" Type="http://schemas.openxmlformats.org/officeDocument/2006/relationships/image" Target="../media/image62.wmf"/><Relationship Id="rId4" Type="http://schemas.openxmlformats.org/officeDocument/2006/relationships/image" Target="../media/image59.wmf"/><Relationship Id="rId9" Type="http://schemas.openxmlformats.org/officeDocument/2006/relationships/oleObject" Target="../embeddings/oleObject65.bin"/><Relationship Id="rId14" Type="http://schemas.openxmlformats.org/officeDocument/2006/relationships/image" Target="../media/image63.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72.bin"/><Relationship Id="rId3" Type="http://schemas.openxmlformats.org/officeDocument/2006/relationships/image" Target="../media/image70.jpeg"/><Relationship Id="rId7" Type="http://schemas.openxmlformats.org/officeDocument/2006/relationships/image" Target="../media/image67.wmf"/><Relationship Id="rId2" Type="http://schemas.openxmlformats.org/officeDocument/2006/relationships/slideLayout" Target="../slideLayouts/slideLayout6.xml"/><Relationship Id="rId1" Type="http://schemas.openxmlformats.org/officeDocument/2006/relationships/vmlDrawing" Target="../drawings/vmlDrawing11.vml"/><Relationship Id="rId6" Type="http://schemas.openxmlformats.org/officeDocument/2006/relationships/oleObject" Target="../embeddings/oleObject71.bin"/><Relationship Id="rId11" Type="http://schemas.openxmlformats.org/officeDocument/2006/relationships/image" Target="../media/image69.wmf"/><Relationship Id="rId5" Type="http://schemas.openxmlformats.org/officeDocument/2006/relationships/image" Target="../media/image66.wmf"/><Relationship Id="rId10" Type="http://schemas.openxmlformats.org/officeDocument/2006/relationships/oleObject" Target="../embeddings/oleObject73.bin"/><Relationship Id="rId4" Type="http://schemas.openxmlformats.org/officeDocument/2006/relationships/oleObject" Target="../embeddings/oleObject70.bin"/><Relationship Id="rId9" Type="http://schemas.openxmlformats.org/officeDocument/2006/relationships/image" Target="../media/image68.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6.bin"/><Relationship Id="rId13" Type="http://schemas.openxmlformats.org/officeDocument/2006/relationships/image" Target="../media/image75.wmf"/><Relationship Id="rId3" Type="http://schemas.openxmlformats.org/officeDocument/2006/relationships/image" Target="../media/image70.jpeg"/><Relationship Id="rId7" Type="http://schemas.openxmlformats.org/officeDocument/2006/relationships/image" Target="../media/image72.wmf"/><Relationship Id="rId12" Type="http://schemas.openxmlformats.org/officeDocument/2006/relationships/oleObject" Target="../embeddings/oleObject78.bin"/><Relationship Id="rId17" Type="http://schemas.openxmlformats.org/officeDocument/2006/relationships/image" Target="../media/image77.wmf"/><Relationship Id="rId2" Type="http://schemas.openxmlformats.org/officeDocument/2006/relationships/slideLayout" Target="../slideLayouts/slideLayout6.xml"/><Relationship Id="rId16" Type="http://schemas.openxmlformats.org/officeDocument/2006/relationships/oleObject" Target="../embeddings/oleObject80.bin"/><Relationship Id="rId1" Type="http://schemas.openxmlformats.org/officeDocument/2006/relationships/vmlDrawing" Target="../drawings/vmlDrawing12.vml"/><Relationship Id="rId6" Type="http://schemas.openxmlformats.org/officeDocument/2006/relationships/oleObject" Target="../embeddings/oleObject75.bin"/><Relationship Id="rId11" Type="http://schemas.openxmlformats.org/officeDocument/2006/relationships/image" Target="../media/image74.wmf"/><Relationship Id="rId5" Type="http://schemas.openxmlformats.org/officeDocument/2006/relationships/image" Target="../media/image71.wmf"/><Relationship Id="rId15" Type="http://schemas.openxmlformats.org/officeDocument/2006/relationships/image" Target="../media/image76.wmf"/><Relationship Id="rId10" Type="http://schemas.openxmlformats.org/officeDocument/2006/relationships/oleObject" Target="../embeddings/oleObject77.bin"/><Relationship Id="rId4" Type="http://schemas.openxmlformats.org/officeDocument/2006/relationships/oleObject" Target="../embeddings/oleObject74.bin"/><Relationship Id="rId9" Type="http://schemas.openxmlformats.org/officeDocument/2006/relationships/image" Target="../media/image73.wmf"/><Relationship Id="rId14" Type="http://schemas.openxmlformats.org/officeDocument/2006/relationships/oleObject" Target="../embeddings/oleObject79.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2.wmf"/><Relationship Id="rId18" Type="http://schemas.openxmlformats.org/officeDocument/2006/relationships/oleObject" Target="../embeddings/oleObject88.bin"/><Relationship Id="rId3" Type="http://schemas.openxmlformats.org/officeDocument/2006/relationships/oleObject" Target="../embeddings/oleObject81.bin"/><Relationship Id="rId7" Type="http://schemas.openxmlformats.org/officeDocument/2006/relationships/image" Target="../media/image70.jpeg"/><Relationship Id="rId12" Type="http://schemas.openxmlformats.org/officeDocument/2006/relationships/oleObject" Target="../embeddings/oleObject85.bin"/><Relationship Id="rId17" Type="http://schemas.openxmlformats.org/officeDocument/2006/relationships/image" Target="../media/image84.wmf"/><Relationship Id="rId2" Type="http://schemas.openxmlformats.org/officeDocument/2006/relationships/slideLayout" Target="../slideLayouts/slideLayout6.xml"/><Relationship Id="rId16" Type="http://schemas.openxmlformats.org/officeDocument/2006/relationships/oleObject" Target="../embeddings/oleObject87.bin"/><Relationship Id="rId1" Type="http://schemas.openxmlformats.org/officeDocument/2006/relationships/vmlDrawing" Target="../drawings/vmlDrawing13.vml"/><Relationship Id="rId6" Type="http://schemas.openxmlformats.org/officeDocument/2006/relationships/image" Target="../media/image79.wmf"/><Relationship Id="rId11" Type="http://schemas.openxmlformats.org/officeDocument/2006/relationships/image" Target="../media/image81.wmf"/><Relationship Id="rId5" Type="http://schemas.openxmlformats.org/officeDocument/2006/relationships/oleObject" Target="../embeddings/oleObject82.bin"/><Relationship Id="rId15" Type="http://schemas.openxmlformats.org/officeDocument/2006/relationships/image" Target="../media/image83.wmf"/><Relationship Id="rId10" Type="http://schemas.openxmlformats.org/officeDocument/2006/relationships/oleObject" Target="../embeddings/oleObject84.bin"/><Relationship Id="rId19" Type="http://schemas.openxmlformats.org/officeDocument/2006/relationships/image" Target="../media/image85.wmf"/><Relationship Id="rId4" Type="http://schemas.openxmlformats.org/officeDocument/2006/relationships/image" Target="../media/image78.wmf"/><Relationship Id="rId9" Type="http://schemas.openxmlformats.org/officeDocument/2006/relationships/image" Target="../media/image80.wmf"/><Relationship Id="rId14" Type="http://schemas.openxmlformats.org/officeDocument/2006/relationships/oleObject" Target="../embeddings/oleObject86.bin"/></Relationships>
</file>

<file path=ppt/slides/_rels/slide17.xml.rels><?xml version="1.0" encoding="UTF-8" standalone="yes"?>
<Relationships xmlns="http://schemas.openxmlformats.org/package/2006/relationships"><Relationship Id="rId8" Type="http://schemas.openxmlformats.org/officeDocument/2006/relationships/image" Target="../media/image88.wmf"/><Relationship Id="rId13" Type="http://schemas.openxmlformats.org/officeDocument/2006/relationships/oleObject" Target="../embeddings/oleObject94.bin"/><Relationship Id="rId18" Type="http://schemas.openxmlformats.org/officeDocument/2006/relationships/image" Target="../media/image93.wmf"/><Relationship Id="rId3" Type="http://schemas.openxmlformats.org/officeDocument/2006/relationships/oleObject" Target="../embeddings/oleObject89.bin"/><Relationship Id="rId7" Type="http://schemas.openxmlformats.org/officeDocument/2006/relationships/oleObject" Target="../embeddings/oleObject91.bin"/><Relationship Id="rId12" Type="http://schemas.openxmlformats.org/officeDocument/2006/relationships/image" Target="../media/image90.wmf"/><Relationship Id="rId17" Type="http://schemas.openxmlformats.org/officeDocument/2006/relationships/oleObject" Target="../embeddings/oleObject96.bin"/><Relationship Id="rId2" Type="http://schemas.openxmlformats.org/officeDocument/2006/relationships/slideLayout" Target="../slideLayouts/slideLayout6.xml"/><Relationship Id="rId16" Type="http://schemas.openxmlformats.org/officeDocument/2006/relationships/image" Target="../media/image92.wmf"/><Relationship Id="rId1" Type="http://schemas.openxmlformats.org/officeDocument/2006/relationships/vmlDrawing" Target="../drawings/vmlDrawing14.vml"/><Relationship Id="rId6" Type="http://schemas.openxmlformats.org/officeDocument/2006/relationships/image" Target="../media/image87.wmf"/><Relationship Id="rId11" Type="http://schemas.openxmlformats.org/officeDocument/2006/relationships/oleObject" Target="../embeddings/oleObject93.bin"/><Relationship Id="rId5" Type="http://schemas.openxmlformats.org/officeDocument/2006/relationships/oleObject" Target="../embeddings/oleObject90.bin"/><Relationship Id="rId15" Type="http://schemas.openxmlformats.org/officeDocument/2006/relationships/oleObject" Target="../embeddings/oleObject95.bin"/><Relationship Id="rId10" Type="http://schemas.openxmlformats.org/officeDocument/2006/relationships/image" Target="../media/image89.wmf"/><Relationship Id="rId4" Type="http://schemas.openxmlformats.org/officeDocument/2006/relationships/image" Target="../media/image86.wmf"/><Relationship Id="rId9" Type="http://schemas.openxmlformats.org/officeDocument/2006/relationships/oleObject" Target="../embeddings/oleObject92.bin"/><Relationship Id="rId14" Type="http://schemas.openxmlformats.org/officeDocument/2006/relationships/image" Target="../media/image91.wmf"/></Relationships>
</file>

<file path=ppt/slides/_rels/slide18.xml.rels><?xml version="1.0" encoding="UTF-8" standalone="yes"?>
<Relationships xmlns="http://schemas.openxmlformats.org/package/2006/relationships"><Relationship Id="rId8" Type="http://schemas.openxmlformats.org/officeDocument/2006/relationships/image" Target="../media/image96.wmf"/><Relationship Id="rId13" Type="http://schemas.openxmlformats.org/officeDocument/2006/relationships/oleObject" Target="../embeddings/oleObject102.bin"/><Relationship Id="rId3" Type="http://schemas.openxmlformats.org/officeDocument/2006/relationships/oleObject" Target="../embeddings/oleObject97.bin"/><Relationship Id="rId7" Type="http://schemas.openxmlformats.org/officeDocument/2006/relationships/oleObject" Target="../embeddings/oleObject99.bin"/><Relationship Id="rId12" Type="http://schemas.openxmlformats.org/officeDocument/2006/relationships/image" Target="../media/image98.wmf"/><Relationship Id="rId2" Type="http://schemas.openxmlformats.org/officeDocument/2006/relationships/slideLayout" Target="../slideLayouts/slideLayout6.xml"/><Relationship Id="rId16" Type="http://schemas.openxmlformats.org/officeDocument/2006/relationships/image" Target="../media/image100.wmf"/><Relationship Id="rId1" Type="http://schemas.openxmlformats.org/officeDocument/2006/relationships/vmlDrawing" Target="../drawings/vmlDrawing15.vml"/><Relationship Id="rId6" Type="http://schemas.openxmlformats.org/officeDocument/2006/relationships/image" Target="../media/image95.wmf"/><Relationship Id="rId11" Type="http://schemas.openxmlformats.org/officeDocument/2006/relationships/oleObject" Target="../embeddings/oleObject101.bin"/><Relationship Id="rId5" Type="http://schemas.openxmlformats.org/officeDocument/2006/relationships/oleObject" Target="../embeddings/oleObject98.bin"/><Relationship Id="rId15" Type="http://schemas.openxmlformats.org/officeDocument/2006/relationships/oleObject" Target="../embeddings/oleObject103.bin"/><Relationship Id="rId10" Type="http://schemas.openxmlformats.org/officeDocument/2006/relationships/image" Target="../media/image97.wmf"/><Relationship Id="rId4" Type="http://schemas.openxmlformats.org/officeDocument/2006/relationships/image" Target="../media/image94.wmf"/><Relationship Id="rId9" Type="http://schemas.openxmlformats.org/officeDocument/2006/relationships/oleObject" Target="../embeddings/oleObject100.bin"/><Relationship Id="rId14" Type="http://schemas.openxmlformats.org/officeDocument/2006/relationships/image" Target="../media/image99.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04.bin"/><Relationship Id="rId2" Type="http://schemas.openxmlformats.org/officeDocument/2006/relationships/slideLayout" Target="../slideLayouts/slideLayout6.xml"/><Relationship Id="rId1" Type="http://schemas.openxmlformats.org/officeDocument/2006/relationships/vmlDrawing" Target="../drawings/vmlDrawing16.vml"/><Relationship Id="rId4" Type="http://schemas.openxmlformats.org/officeDocument/2006/relationships/image" Target="../media/image101.wmf"/></Relationships>
</file>

<file path=ppt/slides/_rels/slide2.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s>
</file>

<file path=ppt/slides/_rels/slide20.xml.rels><?xml version="1.0" encoding="UTF-8" standalone="yes"?>
<Relationships xmlns="http://schemas.openxmlformats.org/package/2006/relationships"><Relationship Id="rId8" Type="http://schemas.openxmlformats.org/officeDocument/2006/relationships/image" Target="../media/image104.wmf"/><Relationship Id="rId13" Type="http://schemas.openxmlformats.org/officeDocument/2006/relationships/oleObject" Target="../embeddings/oleObject110.bin"/><Relationship Id="rId18" Type="http://schemas.openxmlformats.org/officeDocument/2006/relationships/image" Target="../media/image109.wmf"/><Relationship Id="rId3" Type="http://schemas.openxmlformats.org/officeDocument/2006/relationships/oleObject" Target="../embeddings/oleObject105.bin"/><Relationship Id="rId21" Type="http://schemas.openxmlformats.org/officeDocument/2006/relationships/oleObject" Target="../embeddings/oleObject114.bin"/><Relationship Id="rId7" Type="http://schemas.openxmlformats.org/officeDocument/2006/relationships/oleObject" Target="../embeddings/oleObject107.bin"/><Relationship Id="rId12" Type="http://schemas.openxmlformats.org/officeDocument/2006/relationships/image" Target="../media/image106.wmf"/><Relationship Id="rId17" Type="http://schemas.openxmlformats.org/officeDocument/2006/relationships/oleObject" Target="../embeddings/oleObject112.bin"/><Relationship Id="rId2" Type="http://schemas.openxmlformats.org/officeDocument/2006/relationships/slideLayout" Target="../slideLayouts/slideLayout6.xml"/><Relationship Id="rId16" Type="http://schemas.openxmlformats.org/officeDocument/2006/relationships/image" Target="../media/image108.wmf"/><Relationship Id="rId20" Type="http://schemas.openxmlformats.org/officeDocument/2006/relationships/image" Target="../media/image110.wmf"/><Relationship Id="rId1" Type="http://schemas.openxmlformats.org/officeDocument/2006/relationships/vmlDrawing" Target="../drawings/vmlDrawing17.vml"/><Relationship Id="rId6" Type="http://schemas.openxmlformats.org/officeDocument/2006/relationships/image" Target="../media/image103.wmf"/><Relationship Id="rId11" Type="http://schemas.openxmlformats.org/officeDocument/2006/relationships/oleObject" Target="../embeddings/oleObject109.bin"/><Relationship Id="rId5" Type="http://schemas.openxmlformats.org/officeDocument/2006/relationships/oleObject" Target="../embeddings/oleObject106.bin"/><Relationship Id="rId15" Type="http://schemas.openxmlformats.org/officeDocument/2006/relationships/oleObject" Target="../embeddings/oleObject111.bin"/><Relationship Id="rId10" Type="http://schemas.openxmlformats.org/officeDocument/2006/relationships/image" Target="../media/image105.wmf"/><Relationship Id="rId19" Type="http://schemas.openxmlformats.org/officeDocument/2006/relationships/oleObject" Target="../embeddings/oleObject113.bin"/><Relationship Id="rId4" Type="http://schemas.openxmlformats.org/officeDocument/2006/relationships/image" Target="../media/image102.wmf"/><Relationship Id="rId9" Type="http://schemas.openxmlformats.org/officeDocument/2006/relationships/oleObject" Target="../embeddings/oleObject108.bin"/><Relationship Id="rId14" Type="http://schemas.openxmlformats.org/officeDocument/2006/relationships/image" Target="../media/image107.wmf"/><Relationship Id="rId22" Type="http://schemas.openxmlformats.org/officeDocument/2006/relationships/image" Target="../media/image111.wmf"/></Relationships>
</file>

<file path=ppt/slides/_rels/slide21.xml.rels><?xml version="1.0" encoding="UTF-8" standalone="yes"?>
<Relationships xmlns="http://schemas.openxmlformats.org/package/2006/relationships"><Relationship Id="rId8" Type="http://schemas.openxmlformats.org/officeDocument/2006/relationships/image" Target="../media/image114.wmf"/><Relationship Id="rId3" Type="http://schemas.openxmlformats.org/officeDocument/2006/relationships/oleObject" Target="../embeddings/oleObject115.bin"/><Relationship Id="rId7" Type="http://schemas.openxmlformats.org/officeDocument/2006/relationships/oleObject" Target="../embeddings/oleObject117.bin"/><Relationship Id="rId2" Type="http://schemas.openxmlformats.org/officeDocument/2006/relationships/slideLayout" Target="../slideLayouts/slideLayout6.xml"/><Relationship Id="rId1" Type="http://schemas.openxmlformats.org/officeDocument/2006/relationships/vmlDrawing" Target="../drawings/vmlDrawing18.vml"/><Relationship Id="rId6" Type="http://schemas.openxmlformats.org/officeDocument/2006/relationships/image" Target="../media/image113.wmf"/><Relationship Id="rId5" Type="http://schemas.openxmlformats.org/officeDocument/2006/relationships/oleObject" Target="../embeddings/oleObject116.bin"/><Relationship Id="rId4" Type="http://schemas.openxmlformats.org/officeDocument/2006/relationships/image" Target="../media/image112.wmf"/></Relationships>
</file>

<file path=ppt/slides/_rels/slide22.xml.rels><?xml version="1.0" encoding="UTF-8" standalone="yes"?>
<Relationships xmlns="http://schemas.openxmlformats.org/package/2006/relationships"><Relationship Id="rId8" Type="http://schemas.openxmlformats.org/officeDocument/2006/relationships/image" Target="../media/image117.wmf"/><Relationship Id="rId3" Type="http://schemas.openxmlformats.org/officeDocument/2006/relationships/oleObject" Target="../embeddings/oleObject118.bin"/><Relationship Id="rId7" Type="http://schemas.openxmlformats.org/officeDocument/2006/relationships/oleObject" Target="../embeddings/oleObject120.bin"/><Relationship Id="rId12" Type="http://schemas.openxmlformats.org/officeDocument/2006/relationships/image" Target="../media/image119.wmf"/><Relationship Id="rId2" Type="http://schemas.openxmlformats.org/officeDocument/2006/relationships/slideLayout" Target="../slideLayouts/slideLayout6.xml"/><Relationship Id="rId1" Type="http://schemas.openxmlformats.org/officeDocument/2006/relationships/vmlDrawing" Target="../drawings/vmlDrawing19.vml"/><Relationship Id="rId6" Type="http://schemas.openxmlformats.org/officeDocument/2006/relationships/image" Target="../media/image116.wmf"/><Relationship Id="rId11" Type="http://schemas.openxmlformats.org/officeDocument/2006/relationships/oleObject" Target="../embeddings/oleObject122.bin"/><Relationship Id="rId5" Type="http://schemas.openxmlformats.org/officeDocument/2006/relationships/oleObject" Target="../embeddings/oleObject119.bin"/><Relationship Id="rId10" Type="http://schemas.openxmlformats.org/officeDocument/2006/relationships/image" Target="../media/image118.wmf"/><Relationship Id="rId4" Type="http://schemas.openxmlformats.org/officeDocument/2006/relationships/image" Target="../media/image115.wmf"/><Relationship Id="rId9" Type="http://schemas.openxmlformats.org/officeDocument/2006/relationships/oleObject" Target="../embeddings/oleObject121.bin"/></Relationships>
</file>

<file path=ppt/slides/_rels/slide3.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0.bin"/><Relationship Id="rId18" Type="http://schemas.openxmlformats.org/officeDocument/2006/relationships/image" Target="../media/image14.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1.wmf"/><Relationship Id="rId17" Type="http://schemas.openxmlformats.org/officeDocument/2006/relationships/oleObject" Target="../embeddings/oleObject12.bin"/><Relationship Id="rId2" Type="http://schemas.openxmlformats.org/officeDocument/2006/relationships/slideLayout" Target="../slideLayouts/slideLayout6.xml"/><Relationship Id="rId16" Type="http://schemas.openxmlformats.org/officeDocument/2006/relationships/image" Target="../media/image13.wmf"/><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oleObject" Target="../embeddings/oleObject9.bin"/><Relationship Id="rId5" Type="http://schemas.openxmlformats.org/officeDocument/2006/relationships/oleObject" Target="../embeddings/oleObject6.bin"/><Relationship Id="rId15" Type="http://schemas.openxmlformats.org/officeDocument/2006/relationships/oleObject" Target="../embeddings/oleObject11.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8.bin"/><Relationship Id="rId14" Type="http://schemas.openxmlformats.org/officeDocument/2006/relationships/image" Target="../media/image12.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image" Target="../media/image19.png"/><Relationship Id="rId7" Type="http://schemas.openxmlformats.org/officeDocument/2006/relationships/image" Target="../media/image16.wmf"/><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oleObject" Target="../embeddings/oleObject14.bin"/><Relationship Id="rId11" Type="http://schemas.openxmlformats.org/officeDocument/2006/relationships/image" Target="../media/image18.wmf"/><Relationship Id="rId5" Type="http://schemas.openxmlformats.org/officeDocument/2006/relationships/image" Target="../media/image15.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17.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20.wmf"/></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3.bin"/><Relationship Id="rId18" Type="http://schemas.openxmlformats.org/officeDocument/2006/relationships/image" Target="../media/image27.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4.wmf"/><Relationship Id="rId17" Type="http://schemas.openxmlformats.org/officeDocument/2006/relationships/oleObject" Target="../embeddings/oleObject25.bin"/><Relationship Id="rId2" Type="http://schemas.openxmlformats.org/officeDocument/2006/relationships/slideLayout" Target="../slideLayouts/slideLayout6.xml"/><Relationship Id="rId16" Type="http://schemas.openxmlformats.org/officeDocument/2006/relationships/image" Target="../media/image26.wmf"/><Relationship Id="rId1" Type="http://schemas.openxmlformats.org/officeDocument/2006/relationships/vmlDrawing" Target="../drawings/vmlDrawing5.vml"/><Relationship Id="rId6" Type="http://schemas.openxmlformats.org/officeDocument/2006/relationships/image" Target="../media/image20.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3.wmf"/><Relationship Id="rId4" Type="http://schemas.openxmlformats.org/officeDocument/2006/relationships/image" Target="../media/image21.wmf"/><Relationship Id="rId9" Type="http://schemas.openxmlformats.org/officeDocument/2006/relationships/oleObject" Target="../embeddings/oleObject21.bin"/><Relationship Id="rId14" Type="http://schemas.openxmlformats.org/officeDocument/2006/relationships/image" Target="../media/image25.wmf"/></Relationships>
</file>

<file path=ppt/slides/_rels/slide8.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18" Type="http://schemas.openxmlformats.org/officeDocument/2006/relationships/image" Target="../media/image34.wmf"/><Relationship Id="rId26" Type="http://schemas.openxmlformats.org/officeDocument/2006/relationships/image" Target="../media/image38.wmf"/><Relationship Id="rId3" Type="http://schemas.openxmlformats.org/officeDocument/2006/relationships/oleObject" Target="../embeddings/oleObject26.bin"/><Relationship Id="rId21" Type="http://schemas.openxmlformats.org/officeDocument/2006/relationships/oleObject" Target="../embeddings/oleObject35.bin"/><Relationship Id="rId7" Type="http://schemas.openxmlformats.org/officeDocument/2006/relationships/oleObject" Target="../embeddings/oleObject28.bin"/><Relationship Id="rId12" Type="http://schemas.openxmlformats.org/officeDocument/2006/relationships/image" Target="../media/image31.wmf"/><Relationship Id="rId17" Type="http://schemas.openxmlformats.org/officeDocument/2006/relationships/oleObject" Target="../embeddings/oleObject33.bin"/><Relationship Id="rId25" Type="http://schemas.openxmlformats.org/officeDocument/2006/relationships/oleObject" Target="../embeddings/oleObject37.bin"/><Relationship Id="rId2" Type="http://schemas.openxmlformats.org/officeDocument/2006/relationships/slideLayout" Target="../slideLayouts/slideLayout6.xml"/><Relationship Id="rId16" Type="http://schemas.openxmlformats.org/officeDocument/2006/relationships/image" Target="../media/image33.wmf"/><Relationship Id="rId20" Type="http://schemas.openxmlformats.org/officeDocument/2006/relationships/image" Target="../media/image35.wmf"/><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30.bin"/><Relationship Id="rId24" Type="http://schemas.openxmlformats.org/officeDocument/2006/relationships/image" Target="../media/image37.wmf"/><Relationship Id="rId5" Type="http://schemas.openxmlformats.org/officeDocument/2006/relationships/oleObject" Target="../embeddings/oleObject27.bin"/><Relationship Id="rId15" Type="http://schemas.openxmlformats.org/officeDocument/2006/relationships/oleObject" Target="../embeddings/oleObject32.bin"/><Relationship Id="rId23" Type="http://schemas.openxmlformats.org/officeDocument/2006/relationships/oleObject" Target="../embeddings/oleObject36.bin"/><Relationship Id="rId28" Type="http://schemas.openxmlformats.org/officeDocument/2006/relationships/image" Target="../media/image39.wmf"/><Relationship Id="rId10" Type="http://schemas.openxmlformats.org/officeDocument/2006/relationships/image" Target="../media/image30.wmf"/><Relationship Id="rId19" Type="http://schemas.openxmlformats.org/officeDocument/2006/relationships/oleObject" Target="../embeddings/oleObject34.bin"/><Relationship Id="rId4" Type="http://schemas.openxmlformats.org/officeDocument/2006/relationships/image" Target="../media/image20.wmf"/><Relationship Id="rId9" Type="http://schemas.openxmlformats.org/officeDocument/2006/relationships/oleObject" Target="../embeddings/oleObject29.bin"/><Relationship Id="rId14" Type="http://schemas.openxmlformats.org/officeDocument/2006/relationships/image" Target="../media/image32.wmf"/><Relationship Id="rId22" Type="http://schemas.openxmlformats.org/officeDocument/2006/relationships/image" Target="../media/image36.wmf"/><Relationship Id="rId27" Type="http://schemas.openxmlformats.org/officeDocument/2006/relationships/oleObject" Target="../embeddings/oleObject38.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image" Target="../media/image43.wmf"/><Relationship Id="rId3" Type="http://schemas.openxmlformats.org/officeDocument/2006/relationships/chart" Target="../charts/chart1.xml"/><Relationship Id="rId7" Type="http://schemas.openxmlformats.org/officeDocument/2006/relationships/image" Target="../media/image40.wmf"/><Relationship Id="rId12" Type="http://schemas.openxmlformats.org/officeDocument/2006/relationships/oleObject" Target="../embeddings/oleObject43.bin"/><Relationship Id="rId17" Type="http://schemas.openxmlformats.org/officeDocument/2006/relationships/image" Target="../media/image45.wmf"/><Relationship Id="rId2" Type="http://schemas.openxmlformats.org/officeDocument/2006/relationships/slideLayout" Target="../slideLayouts/slideLayout6.xml"/><Relationship Id="rId16" Type="http://schemas.openxmlformats.org/officeDocument/2006/relationships/oleObject" Target="../embeddings/oleObject45.bin"/><Relationship Id="rId1" Type="http://schemas.openxmlformats.org/officeDocument/2006/relationships/vmlDrawing" Target="../drawings/vmlDrawing7.vml"/><Relationship Id="rId6" Type="http://schemas.openxmlformats.org/officeDocument/2006/relationships/oleObject" Target="../embeddings/oleObject40.bin"/><Relationship Id="rId11" Type="http://schemas.openxmlformats.org/officeDocument/2006/relationships/image" Target="../media/image42.wmf"/><Relationship Id="rId5" Type="http://schemas.openxmlformats.org/officeDocument/2006/relationships/image" Target="../media/image20.wmf"/><Relationship Id="rId15" Type="http://schemas.openxmlformats.org/officeDocument/2006/relationships/image" Target="../media/image44.wmf"/><Relationship Id="rId10" Type="http://schemas.openxmlformats.org/officeDocument/2006/relationships/oleObject" Target="../embeddings/oleObject42.bin"/><Relationship Id="rId4" Type="http://schemas.openxmlformats.org/officeDocument/2006/relationships/oleObject" Target="../embeddings/oleObject39.bin"/><Relationship Id="rId9" Type="http://schemas.openxmlformats.org/officeDocument/2006/relationships/image" Target="../media/image41.wmf"/><Relationship Id="rId14" Type="http://schemas.openxmlformats.org/officeDocument/2006/relationships/oleObject" Target="../embeddings/oleObject4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rPr>
              <a:t>Review: Heterogeneous Catalyst</a:t>
            </a:r>
            <a:endParaRPr lang="en-US" dirty="0">
              <a:solidFill>
                <a:schemeClr val="tx1"/>
              </a:solidFill>
            </a:endParaRPr>
          </a:p>
        </p:txBody>
      </p:sp>
      <p:sp>
        <p:nvSpPr>
          <p:cNvPr id="3" name="TextBox 2"/>
          <p:cNvSpPr txBox="1"/>
          <p:nvPr/>
        </p:nvSpPr>
        <p:spPr>
          <a:xfrm>
            <a:off x="152400" y="1026855"/>
            <a:ext cx="8839200" cy="2554545"/>
          </a:xfrm>
          <a:prstGeom prst="rect">
            <a:avLst/>
          </a:prstGeom>
          <a:noFill/>
        </p:spPr>
        <p:txBody>
          <a:bodyPr wrap="square" rtlCol="0">
            <a:spAutoFit/>
          </a:bodyPr>
          <a:lstStyle/>
          <a:p>
            <a:pPr marL="168275" indent="-168275">
              <a:buFont typeface="Arial" pitchFamily="34" charset="0"/>
              <a:buChar char="•"/>
            </a:pPr>
            <a:r>
              <a:rPr lang="en-US" sz="2000" dirty="0" smtClean="0"/>
              <a:t>We have looked at cases where</a:t>
            </a:r>
          </a:p>
          <a:p>
            <a:pPr marL="914400" lvl="1" indent="-457200">
              <a:buFont typeface="+mj-lt"/>
              <a:buAutoNum type="arabicParenR"/>
            </a:pPr>
            <a:r>
              <a:rPr lang="en-US" sz="2000" dirty="0" smtClean="0"/>
              <a:t>Adsorption, surface reaction, or desorption is rate limiting</a:t>
            </a:r>
            <a:endParaRPr lang="en-US" sz="2000" dirty="0"/>
          </a:p>
          <a:p>
            <a:pPr marL="914400" lvl="1" indent="-457200">
              <a:buFont typeface="+mj-lt"/>
              <a:buAutoNum type="arabicParenR"/>
            </a:pPr>
            <a:r>
              <a:rPr lang="en-US" sz="2000" dirty="0" smtClean="0"/>
              <a:t>External diffusion is rate limiting</a:t>
            </a:r>
          </a:p>
          <a:p>
            <a:pPr marL="914400" lvl="1" indent="-457200">
              <a:buFont typeface="+mj-lt"/>
              <a:buAutoNum type="arabicParenR"/>
            </a:pPr>
            <a:r>
              <a:rPr lang="en-US" sz="2000" dirty="0" smtClean="0">
                <a:solidFill>
                  <a:srgbClr val="7030A0"/>
                </a:solidFill>
              </a:rPr>
              <a:t>Internal diffusion is rate limiting- today</a:t>
            </a:r>
          </a:p>
          <a:p>
            <a:pPr marL="168275" indent="-168275">
              <a:buFont typeface="Arial" pitchFamily="34" charset="0"/>
              <a:buChar char="•"/>
            </a:pPr>
            <a:r>
              <a:rPr lang="en-US" sz="2000" dirty="0" smtClean="0"/>
              <a:t>Next time: Derive an overall rate law for heterogeneous catalyst where the rate limiting step as any of the 7 reaction steps.  This new overall reaction rate would be inserted into the design equation to get W, X</a:t>
            </a:r>
            <a:r>
              <a:rPr lang="en-US" sz="2000" baseline="-25000" dirty="0" smtClean="0"/>
              <a:t>A</a:t>
            </a:r>
            <a:r>
              <a:rPr lang="en-US" sz="2000" dirty="0" smtClean="0"/>
              <a:t>, C</a:t>
            </a:r>
            <a:r>
              <a:rPr lang="en-US" sz="2000" baseline="-25000" dirty="0" smtClean="0"/>
              <a:t>A</a:t>
            </a:r>
            <a:r>
              <a:rPr lang="en-US" sz="2000" dirty="0" smtClean="0"/>
              <a:t>, etc </a:t>
            </a:r>
          </a:p>
          <a:p>
            <a:pPr marL="168275" lvl="1" indent="-168275">
              <a:buFont typeface="Arial" pitchFamily="34" charset="0"/>
              <a:buChar char="•"/>
            </a:pPr>
            <a:endParaRPr lang="en-US" sz="2000" dirty="0" smtClean="0">
              <a:solidFill>
                <a:srgbClr val="7030A0"/>
              </a:solidFill>
            </a:endParaRPr>
          </a:p>
        </p:txBody>
      </p:sp>
      <p:pic>
        <p:nvPicPr>
          <p:cNvPr id="4" name="Picture 2" descr="Untitled-4"/>
          <p:cNvPicPr>
            <a:picLocks noChangeAspect="1" noChangeArrowheads="1"/>
          </p:cNvPicPr>
          <p:nvPr/>
        </p:nvPicPr>
        <p:blipFill>
          <a:blip r:embed="rId2"/>
          <a:srcRect b="6154"/>
          <a:stretch>
            <a:fillRect/>
          </a:stretch>
        </p:blipFill>
        <p:spPr>
          <a:xfrm>
            <a:off x="-76200" y="3931920"/>
            <a:ext cx="5196843" cy="2926080"/>
          </a:xfrm>
          <a:prstGeom prst="rect">
            <a:avLst/>
          </a:prstGeom>
        </p:spPr>
      </p:pic>
      <p:pic>
        <p:nvPicPr>
          <p:cNvPr id="8" name="Picture 2"/>
          <p:cNvPicPr>
            <a:picLocks noChangeAspect="1" noChangeArrowheads="1"/>
          </p:cNvPicPr>
          <p:nvPr/>
        </p:nvPicPr>
        <p:blipFill>
          <a:blip r:embed="rId3"/>
          <a:srcRect t="10992" b="6513"/>
          <a:stretch>
            <a:fillRect/>
          </a:stretch>
        </p:blipFill>
        <p:spPr bwMode="auto">
          <a:xfrm>
            <a:off x="4953000" y="3271108"/>
            <a:ext cx="4191000" cy="35868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Mass Balance on Carbon (C)</a:t>
            </a:r>
            <a:endParaRPr lang="en-US" dirty="0"/>
          </a:p>
        </p:txBody>
      </p:sp>
      <p:sp>
        <p:nvSpPr>
          <p:cNvPr id="3" name="TextBox 2"/>
          <p:cNvSpPr txBox="1"/>
          <p:nvPr/>
        </p:nvSpPr>
        <p:spPr>
          <a:xfrm>
            <a:off x="3276600" y="1062335"/>
            <a:ext cx="5334000" cy="461665"/>
          </a:xfrm>
          <a:prstGeom prst="rect">
            <a:avLst/>
          </a:prstGeom>
          <a:noFill/>
          <a:ln>
            <a:noFill/>
          </a:ln>
        </p:spPr>
        <p:txBody>
          <a:bodyPr wrap="square" rtlCol="0">
            <a:spAutoFit/>
          </a:bodyPr>
          <a:lstStyle/>
          <a:p>
            <a:pPr algn="ctr"/>
            <a:r>
              <a:rPr lang="en-US" sz="2400" dirty="0" smtClean="0">
                <a:solidFill>
                  <a:srgbClr val="FF0000"/>
                </a:solidFill>
              </a:rPr>
              <a:t>In – out + gen = accumulation</a:t>
            </a:r>
          </a:p>
        </p:txBody>
      </p:sp>
      <p:grpSp>
        <p:nvGrpSpPr>
          <p:cNvPr id="4" name="Group 27"/>
          <p:cNvGrpSpPr/>
          <p:nvPr/>
        </p:nvGrpSpPr>
        <p:grpSpPr>
          <a:xfrm>
            <a:off x="76200" y="1066800"/>
            <a:ext cx="2529548" cy="2987646"/>
            <a:chOff x="433754" y="765264"/>
            <a:chExt cx="2529548" cy="2987646"/>
          </a:xfrm>
        </p:grpSpPr>
        <p:grpSp>
          <p:nvGrpSpPr>
            <p:cNvPr id="5" name="Group 21"/>
            <p:cNvGrpSpPr/>
            <p:nvPr/>
          </p:nvGrpSpPr>
          <p:grpSpPr>
            <a:xfrm>
              <a:off x="494422" y="765264"/>
              <a:ext cx="2468880" cy="2846616"/>
              <a:chOff x="228600" y="765264"/>
              <a:chExt cx="2468880" cy="2846616"/>
            </a:xfrm>
          </p:grpSpPr>
          <p:sp>
            <p:nvSpPr>
              <p:cNvPr id="11"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12"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13"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14"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15" name="Line 9"/>
              <p:cNvSpPr>
                <a:spLocks noChangeShapeType="1"/>
              </p:cNvSpPr>
              <p:nvPr/>
            </p:nvSpPr>
            <p:spPr bwMode="auto">
              <a:xfrm>
                <a:off x="1459774" y="239605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16"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17"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18"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19"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20"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21"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6" name="Line 8"/>
            <p:cNvSpPr>
              <a:spLocks noChangeShapeType="1"/>
            </p:cNvSpPr>
            <p:nvPr/>
          </p:nvSpPr>
          <p:spPr bwMode="auto">
            <a:xfrm flipV="1">
              <a:off x="172413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7" name="Line 17"/>
            <p:cNvSpPr>
              <a:spLocks noChangeShapeType="1"/>
            </p:cNvSpPr>
            <p:nvPr/>
          </p:nvSpPr>
          <p:spPr bwMode="auto">
            <a:xfrm>
              <a:off x="609600" y="1600200"/>
              <a:ext cx="709246" cy="534988"/>
            </a:xfrm>
            <a:prstGeom prst="line">
              <a:avLst/>
            </a:prstGeom>
            <a:noFill/>
            <a:ln w="19050">
              <a:solidFill>
                <a:srgbClr val="0033CC"/>
              </a:solidFill>
              <a:round/>
              <a:headEnd/>
              <a:tailEnd type="triangle" w="med" len="med"/>
            </a:ln>
          </p:spPr>
          <p:txBody>
            <a:bodyPr wrap="none" anchor="ctr"/>
            <a:lstStyle/>
            <a:p>
              <a:endParaRPr lang="en-US"/>
            </a:p>
          </p:txBody>
        </p:sp>
        <p:sp>
          <p:nvSpPr>
            <p:cNvPr id="8"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9"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10"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graphicFrame>
        <p:nvGraphicFramePr>
          <p:cNvPr id="22" name="Object 22"/>
          <p:cNvGraphicFramePr>
            <a:graphicFrameLocks noChangeAspect="1"/>
          </p:cNvGraphicFramePr>
          <p:nvPr>
            <p:extLst/>
          </p:nvPr>
        </p:nvGraphicFramePr>
        <p:xfrm>
          <a:off x="1600200" y="1062335"/>
          <a:ext cx="1544638" cy="330200"/>
        </p:xfrm>
        <a:graphic>
          <a:graphicData uri="http://schemas.openxmlformats.org/presentationml/2006/ole">
            <mc:AlternateContent xmlns:mc="http://schemas.openxmlformats.org/markup-compatibility/2006">
              <mc:Choice xmlns:v="urn:schemas-microsoft-com:vml" Requires="v">
                <p:oleObj spid="_x0000_s73754" name="Equation" r:id="rId3" imgW="1663560" imgH="330120" progId="Equation.DSMT4">
                  <p:embed/>
                </p:oleObj>
              </mc:Choice>
              <mc:Fallback>
                <p:oleObj name="Equation" r:id="rId3" imgW="1663560" imgH="3301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062335"/>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63" name="Object 3"/>
          <p:cNvGraphicFramePr>
            <a:graphicFrameLocks noChangeAspect="1"/>
          </p:cNvGraphicFramePr>
          <p:nvPr>
            <p:extLst/>
          </p:nvPr>
        </p:nvGraphicFramePr>
        <p:xfrm>
          <a:off x="4114800" y="1485900"/>
          <a:ext cx="3746500" cy="952500"/>
        </p:xfrm>
        <a:graphic>
          <a:graphicData uri="http://schemas.openxmlformats.org/presentationml/2006/ole">
            <mc:AlternateContent xmlns:mc="http://schemas.openxmlformats.org/markup-compatibility/2006">
              <mc:Choice xmlns:v="urn:schemas-microsoft-com:vml" Requires="v">
                <p:oleObj spid="_x0000_s73755" name="Equation" r:id="rId5" imgW="3746160" imgH="952200" progId="Equation.DSMT4">
                  <p:embed/>
                </p:oleObj>
              </mc:Choice>
              <mc:Fallback>
                <p:oleObj name="Equation" r:id="rId5" imgW="3746160" imgH="9522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4800" y="1485900"/>
                        <a:ext cx="3746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9" name="Group 38"/>
          <p:cNvGrpSpPr/>
          <p:nvPr/>
        </p:nvGrpSpPr>
        <p:grpSpPr>
          <a:xfrm>
            <a:off x="3086100" y="2273300"/>
            <a:ext cx="5715000" cy="730310"/>
            <a:chOff x="3086100" y="2425700"/>
            <a:chExt cx="5715000" cy="730310"/>
          </a:xfrm>
        </p:grpSpPr>
        <p:sp>
          <p:nvSpPr>
            <p:cNvPr id="24" name="TextBox 23"/>
            <p:cNvSpPr txBox="1"/>
            <p:nvPr/>
          </p:nvSpPr>
          <p:spPr>
            <a:xfrm>
              <a:off x="3086100" y="2755900"/>
              <a:ext cx="5715000" cy="400110"/>
            </a:xfrm>
            <a:prstGeom prst="rect">
              <a:avLst/>
            </a:prstGeom>
            <a:noFill/>
          </p:spPr>
          <p:txBody>
            <a:bodyPr wrap="square" rtlCol="0">
              <a:spAutoFit/>
            </a:bodyPr>
            <a:lstStyle/>
            <a:p>
              <a:r>
                <a:rPr lang="en-US" sz="2000" u="sng" dirty="0" smtClean="0">
                  <a:solidFill>
                    <a:srgbClr val="7030A0"/>
                  </a:solidFill>
                </a:rPr>
                <a:t>Elemental </a:t>
              </a:r>
              <a:r>
                <a:rPr lang="en-US" sz="2000" dirty="0" smtClean="0">
                  <a:solidFill>
                    <a:srgbClr val="7030A0"/>
                  </a:solidFill>
                </a:rPr>
                <a:t>C does not enter or leave the surface</a:t>
              </a:r>
            </a:p>
          </p:txBody>
        </p:sp>
        <p:sp>
          <p:nvSpPr>
            <p:cNvPr id="25" name="Left Brace 24"/>
            <p:cNvSpPr/>
            <p:nvPr/>
          </p:nvSpPr>
          <p:spPr>
            <a:xfrm rot="16200000">
              <a:off x="4235450" y="2355850"/>
              <a:ext cx="317500" cy="457200"/>
            </a:xfrm>
            <a:prstGeom prst="leftBrace">
              <a:avLst/>
            </a:prstGeom>
            <a:ln w="28575">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6" name="TextBox 25"/>
          <p:cNvSpPr txBox="1"/>
          <p:nvPr/>
        </p:nvSpPr>
        <p:spPr>
          <a:xfrm>
            <a:off x="1066800" y="3581400"/>
            <a:ext cx="8077200" cy="707886"/>
          </a:xfrm>
          <a:prstGeom prst="rect">
            <a:avLst/>
          </a:prstGeom>
          <a:noFill/>
        </p:spPr>
        <p:txBody>
          <a:bodyPr wrap="square" rtlCol="0">
            <a:spAutoFit/>
          </a:bodyPr>
          <a:lstStyle/>
          <a:p>
            <a:pPr algn="r"/>
            <a:r>
              <a:rPr lang="en-US" sz="2000" dirty="0" err="1" smtClean="0"/>
              <a:t>r’’</a:t>
            </a:r>
            <a:r>
              <a:rPr lang="en-US" sz="2000" baseline="-25000" dirty="0" err="1" smtClean="0"/>
              <a:t>C</a:t>
            </a:r>
            <a:r>
              <a:rPr lang="en-US" sz="2000" dirty="0" smtClean="0"/>
              <a:t>: rate of C gen. per unit surface area of core (mol/s</a:t>
            </a:r>
            <a:r>
              <a:rPr lang="en-US" sz="2000" dirty="0" smtClean="0">
                <a:cs typeface="Arial"/>
              </a:rPr>
              <a:t>·m</a:t>
            </a:r>
            <a:r>
              <a:rPr lang="en-US" sz="2000" baseline="30000" dirty="0" smtClean="0">
                <a:cs typeface="Arial"/>
              </a:rPr>
              <a:t>2</a:t>
            </a:r>
            <a:r>
              <a:rPr lang="en-US" sz="2000" dirty="0" smtClean="0">
                <a:cs typeface="Arial"/>
              </a:rPr>
              <a:t>)</a:t>
            </a:r>
            <a:r>
              <a:rPr lang="en-US" sz="2000" dirty="0" smtClean="0"/>
              <a:t> </a:t>
            </a:r>
          </a:p>
          <a:p>
            <a:pPr algn="r"/>
            <a:r>
              <a:rPr lang="en-US" sz="2000" dirty="0" err="1" smtClean="0">
                <a:latin typeface="Symbol" pitchFamily="18" charset="2"/>
              </a:rPr>
              <a:t>r</a:t>
            </a:r>
            <a:r>
              <a:rPr lang="en-US" sz="2000" baseline="-25000" dirty="0" err="1" smtClean="0"/>
              <a:t>C</a:t>
            </a:r>
            <a:r>
              <a:rPr lang="en-US" sz="2000" dirty="0" smtClean="0"/>
              <a:t>: density of solid C	</a:t>
            </a:r>
            <a:r>
              <a:rPr lang="en-US" sz="2000" dirty="0" err="1" smtClean="0">
                <a:latin typeface="Symbol" pitchFamily="18" charset="2"/>
              </a:rPr>
              <a:t>f</a:t>
            </a:r>
            <a:r>
              <a:rPr lang="en-US" sz="2000" baseline="-25000" dirty="0" err="1" smtClean="0"/>
              <a:t>C</a:t>
            </a:r>
            <a:r>
              <a:rPr lang="en-US" sz="2000" dirty="0" smtClean="0"/>
              <a:t>: fraction of the volume of the core that is C</a:t>
            </a:r>
          </a:p>
        </p:txBody>
      </p:sp>
      <p:sp>
        <p:nvSpPr>
          <p:cNvPr id="27" name="TextBox 26"/>
          <p:cNvSpPr txBox="1"/>
          <p:nvPr/>
        </p:nvSpPr>
        <p:spPr>
          <a:xfrm>
            <a:off x="3505200" y="3124200"/>
            <a:ext cx="4597734" cy="400110"/>
          </a:xfrm>
          <a:prstGeom prst="rect">
            <a:avLst/>
          </a:prstGeom>
          <a:noFill/>
        </p:spPr>
        <p:txBody>
          <a:bodyPr wrap="none" rtlCol="0">
            <a:spAutoFit/>
          </a:bodyPr>
          <a:lstStyle/>
          <a:p>
            <a:r>
              <a:rPr lang="en-US" sz="2000" dirty="0" smtClean="0">
                <a:solidFill>
                  <a:srgbClr val="006600"/>
                </a:solidFill>
              </a:rPr>
              <a:t>Change in the mass of the carbon core</a:t>
            </a:r>
          </a:p>
        </p:txBody>
      </p:sp>
      <p:cxnSp>
        <p:nvCxnSpPr>
          <p:cNvPr id="29" name="Elbow Connector 28"/>
          <p:cNvCxnSpPr/>
          <p:nvPr/>
        </p:nvCxnSpPr>
        <p:spPr>
          <a:xfrm flipH="1" flipV="1">
            <a:off x="7848600" y="1828800"/>
            <a:ext cx="182880" cy="1508760"/>
          </a:xfrm>
          <a:prstGeom prst="bentConnector3">
            <a:avLst>
              <a:gd name="adj1" fmla="val -406001"/>
            </a:avLst>
          </a:prstGeom>
          <a:ln w="31750">
            <a:solidFill>
              <a:srgbClr val="006600"/>
            </a:solidFill>
            <a:headEnd type="none"/>
            <a:tailEnd type="arrow"/>
          </a:ln>
        </p:spPr>
        <p:style>
          <a:lnRef idx="1">
            <a:schemeClr val="accent1"/>
          </a:lnRef>
          <a:fillRef idx="0">
            <a:schemeClr val="accent1"/>
          </a:fillRef>
          <a:effectRef idx="0">
            <a:schemeClr val="accent1"/>
          </a:effectRef>
          <a:fontRef idx="minor">
            <a:schemeClr val="tx1"/>
          </a:fontRef>
        </p:style>
      </p:cxnSp>
      <p:graphicFrame>
        <p:nvGraphicFramePr>
          <p:cNvPr id="40964" name="Object 4"/>
          <p:cNvGraphicFramePr>
            <a:graphicFrameLocks noChangeAspect="1"/>
          </p:cNvGraphicFramePr>
          <p:nvPr>
            <p:extLst/>
          </p:nvPr>
        </p:nvGraphicFramePr>
        <p:xfrm>
          <a:off x="3581400" y="4282440"/>
          <a:ext cx="2971800" cy="952500"/>
        </p:xfrm>
        <a:graphic>
          <a:graphicData uri="http://schemas.openxmlformats.org/presentationml/2006/ole">
            <mc:AlternateContent xmlns:mc="http://schemas.openxmlformats.org/markup-compatibility/2006">
              <mc:Choice xmlns:v="urn:schemas-microsoft-com:vml" Requires="v">
                <p:oleObj spid="_x0000_s73756" name="Equation" r:id="rId7" imgW="2971800" imgH="952200" progId="Equation.DSMT4">
                  <p:embed/>
                </p:oleObj>
              </mc:Choice>
              <mc:Fallback>
                <p:oleObj name="Equation" r:id="rId7" imgW="2971800" imgH="95220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1400" y="4282440"/>
                        <a:ext cx="29718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 name="TextBox 40"/>
          <p:cNvSpPr txBox="1"/>
          <p:nvPr/>
        </p:nvSpPr>
        <p:spPr>
          <a:xfrm>
            <a:off x="457200" y="4558635"/>
            <a:ext cx="2819400" cy="400110"/>
          </a:xfrm>
          <a:prstGeom prst="rect">
            <a:avLst/>
          </a:prstGeom>
          <a:noFill/>
        </p:spPr>
        <p:txBody>
          <a:bodyPr wrap="square" rtlCol="0">
            <a:spAutoFit/>
          </a:bodyPr>
          <a:lstStyle/>
          <a:p>
            <a:r>
              <a:rPr lang="en-US" sz="2000" dirty="0" smtClean="0">
                <a:solidFill>
                  <a:srgbClr val="0000FF"/>
                </a:solidFill>
              </a:rPr>
              <a:t>Simplify mass balance:</a:t>
            </a:r>
          </a:p>
        </p:txBody>
      </p:sp>
      <p:graphicFrame>
        <p:nvGraphicFramePr>
          <p:cNvPr id="40966" name="Object 6"/>
          <p:cNvGraphicFramePr>
            <a:graphicFrameLocks noChangeAspect="1"/>
          </p:cNvGraphicFramePr>
          <p:nvPr>
            <p:extLst/>
          </p:nvPr>
        </p:nvGraphicFramePr>
        <p:xfrm>
          <a:off x="6858000" y="4409440"/>
          <a:ext cx="1587500" cy="698500"/>
        </p:xfrm>
        <a:graphic>
          <a:graphicData uri="http://schemas.openxmlformats.org/presentationml/2006/ole">
            <mc:AlternateContent xmlns:mc="http://schemas.openxmlformats.org/markup-compatibility/2006">
              <mc:Choice xmlns:v="urn:schemas-microsoft-com:vml" Requires="v">
                <p:oleObj spid="_x0000_s73757" name="Equation" r:id="rId9" imgW="1587240" imgH="698400" progId="Equation.DSMT4">
                  <p:embed/>
                </p:oleObj>
              </mc:Choice>
              <mc:Fallback>
                <p:oleObj name="Equation" r:id="rId9" imgW="1587240" imgH="69840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0" y="4409440"/>
                        <a:ext cx="15875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4" name="Rectangle 53"/>
          <p:cNvSpPr/>
          <p:nvPr/>
        </p:nvSpPr>
        <p:spPr>
          <a:xfrm>
            <a:off x="228600" y="5209032"/>
            <a:ext cx="8763000" cy="707886"/>
          </a:xfrm>
          <a:prstGeom prst="rect">
            <a:avLst/>
          </a:prstGeom>
        </p:spPr>
        <p:txBody>
          <a:bodyPr wrap="square">
            <a:spAutoFit/>
          </a:bodyPr>
          <a:lstStyle/>
          <a:p>
            <a:r>
              <a:rPr lang="en-US" sz="2000" dirty="0" smtClean="0">
                <a:solidFill>
                  <a:srgbClr val="7030A0"/>
                </a:solidFill>
                <a:cs typeface="Arial"/>
              </a:rPr>
              <a:t>The rate of carbon disappearance (-</a:t>
            </a:r>
            <a:r>
              <a:rPr lang="en-US" sz="2000" dirty="0" err="1" smtClean="0">
                <a:solidFill>
                  <a:srgbClr val="7030A0"/>
                </a:solidFill>
                <a:cs typeface="Arial"/>
              </a:rPr>
              <a:t>dR</a:t>
            </a:r>
            <a:r>
              <a:rPr lang="en-US" sz="2000" dirty="0" smtClean="0">
                <a:solidFill>
                  <a:srgbClr val="7030A0"/>
                </a:solidFill>
                <a:cs typeface="Arial"/>
              </a:rPr>
              <a:t>/</a:t>
            </a:r>
            <a:r>
              <a:rPr lang="en-US" sz="2000" dirty="0" err="1" smtClean="0">
                <a:solidFill>
                  <a:srgbClr val="7030A0"/>
                </a:solidFill>
                <a:cs typeface="Arial"/>
              </a:rPr>
              <a:t>dt</a:t>
            </a:r>
            <a:r>
              <a:rPr lang="en-US" sz="2000" dirty="0" smtClean="0">
                <a:solidFill>
                  <a:srgbClr val="7030A0"/>
                </a:solidFill>
                <a:cs typeface="Arial"/>
              </a:rPr>
              <a:t>) is equal to the rate of oxygen flux to the surface of the core, -W</a:t>
            </a:r>
            <a:r>
              <a:rPr lang="en-US" sz="2000" baseline="-25000" dirty="0" smtClean="0">
                <a:solidFill>
                  <a:srgbClr val="7030A0"/>
                </a:solidFill>
                <a:cs typeface="Arial"/>
              </a:rPr>
              <a:t>O2 </a:t>
            </a:r>
            <a:r>
              <a:rPr lang="en-US" sz="2000" dirty="0" smtClean="0">
                <a:solidFill>
                  <a:srgbClr val="7030A0"/>
                </a:solidFill>
                <a:cs typeface="Arial"/>
              </a:rPr>
              <a:t>= W</a:t>
            </a:r>
            <a:r>
              <a:rPr lang="en-US" sz="2000" baseline="-25000" dirty="0" smtClean="0">
                <a:solidFill>
                  <a:srgbClr val="7030A0"/>
                </a:solidFill>
                <a:cs typeface="Arial"/>
              </a:rPr>
              <a:t>CO2</a:t>
            </a:r>
            <a:r>
              <a:rPr lang="en-US" sz="2000" dirty="0" smtClean="0">
                <a:solidFill>
                  <a:srgbClr val="7030A0"/>
                </a:solidFill>
                <a:cs typeface="Arial"/>
              </a:rPr>
              <a:t>, and this occurs at a radius of R so:</a:t>
            </a:r>
            <a:endParaRPr lang="en-US" sz="2000" dirty="0" smtClean="0">
              <a:solidFill>
                <a:srgbClr val="7030A0"/>
              </a:solidFill>
            </a:endParaRPr>
          </a:p>
        </p:txBody>
      </p:sp>
      <p:graphicFrame>
        <p:nvGraphicFramePr>
          <p:cNvPr id="40968" name="Object 19"/>
          <p:cNvGraphicFramePr>
            <a:graphicFrameLocks noChangeAspect="1"/>
          </p:cNvGraphicFramePr>
          <p:nvPr>
            <p:extLst/>
          </p:nvPr>
        </p:nvGraphicFramePr>
        <p:xfrm>
          <a:off x="1554163" y="5883148"/>
          <a:ext cx="3405187" cy="754063"/>
        </p:xfrm>
        <a:graphic>
          <a:graphicData uri="http://schemas.openxmlformats.org/presentationml/2006/ole">
            <mc:AlternateContent xmlns:mc="http://schemas.openxmlformats.org/markup-compatibility/2006">
              <mc:Choice xmlns:v="urn:schemas-microsoft-com:vml" Requires="v">
                <p:oleObj spid="_x0000_s73758" name="Equation" r:id="rId11" imgW="3632040" imgH="749160" progId="Equation.DSMT4">
                  <p:embed/>
                </p:oleObj>
              </mc:Choice>
              <mc:Fallback>
                <p:oleObj name="Equation" r:id="rId11" imgW="3632040" imgH="74916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54163" y="5883148"/>
                        <a:ext cx="340518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graphicFrame>
        <p:nvGraphicFramePr>
          <p:cNvPr id="40969" name="Object 19"/>
          <p:cNvGraphicFramePr>
            <a:graphicFrameLocks noChangeAspect="1"/>
          </p:cNvGraphicFramePr>
          <p:nvPr>
            <p:extLst/>
          </p:nvPr>
        </p:nvGraphicFramePr>
        <p:xfrm>
          <a:off x="5486400" y="5870448"/>
          <a:ext cx="2106613" cy="739775"/>
        </p:xfrm>
        <a:graphic>
          <a:graphicData uri="http://schemas.openxmlformats.org/presentationml/2006/ole">
            <mc:AlternateContent xmlns:mc="http://schemas.openxmlformats.org/markup-compatibility/2006">
              <mc:Choice xmlns:v="urn:schemas-microsoft-com:vml" Requires="v">
                <p:oleObj spid="_x0000_s73759" name="Equation" r:id="rId13" imgW="2247840" imgH="736560" progId="Equation.DSMT4">
                  <p:embed/>
                </p:oleObj>
              </mc:Choice>
              <mc:Fallback>
                <p:oleObj name="Equation" r:id="rId13" imgW="2247840" imgH="73656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86400" y="5870448"/>
                        <a:ext cx="210661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96104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dissolve">
                                      <p:cBhvr>
                                        <p:cTn id="7" dur="500"/>
                                        <p:tgtEl>
                                          <p:spTgt spid="3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wipe(left)">
                                      <p:cBhvr>
                                        <p:cTn id="11" dur="500"/>
                                        <p:tgtEl>
                                          <p:spTgt spid="27"/>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wipe(down)">
                                      <p:cBhvr>
                                        <p:cTn id="15" dur="500"/>
                                        <p:tgtEl>
                                          <p:spTgt spid="29"/>
                                        </p:tgtEl>
                                      </p:cBhvr>
                                    </p:animEffec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41"/>
                                        </p:tgtEl>
                                        <p:attrNameLst>
                                          <p:attrName>style.visibility</p:attrName>
                                        </p:attrNameLst>
                                      </p:cBhvr>
                                      <p:to>
                                        <p:strVal val="visible"/>
                                      </p:to>
                                    </p:set>
                                    <p:anim calcmode="discrete" valueType="clr">
                                      <p:cBhvr override="childStyle">
                                        <p:cTn id="20" dur="80"/>
                                        <p:tgtEl>
                                          <p:spTgt spid="41"/>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41"/>
                                        </p:tgtEl>
                                        <p:attrNameLst>
                                          <p:attrName>fillcolor</p:attrName>
                                        </p:attrNameLst>
                                      </p:cBhvr>
                                      <p:tavLst>
                                        <p:tav tm="0">
                                          <p:val>
                                            <p:clrVal>
                                              <a:schemeClr val="accent2"/>
                                            </p:clrVal>
                                          </p:val>
                                        </p:tav>
                                        <p:tav tm="50000">
                                          <p:val>
                                            <p:clrVal>
                                              <a:schemeClr val="hlink"/>
                                            </p:clrVal>
                                          </p:val>
                                        </p:tav>
                                      </p:tavLst>
                                    </p:anim>
                                    <p:set>
                                      <p:cBhvr>
                                        <p:cTn id="22" dur="80"/>
                                        <p:tgtEl>
                                          <p:spTgt spid="41"/>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0964"/>
                                        </p:tgtEl>
                                        <p:attrNameLst>
                                          <p:attrName>style.visibility</p:attrName>
                                        </p:attrNameLst>
                                      </p:cBhvr>
                                      <p:to>
                                        <p:strVal val="visible"/>
                                      </p:to>
                                    </p:set>
                                    <p:animEffect transition="in" filter="wipe(left)">
                                      <p:cBhvr>
                                        <p:cTn id="27" dur="1000"/>
                                        <p:tgtEl>
                                          <p:spTgt spid="4096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0966"/>
                                        </p:tgtEl>
                                        <p:attrNameLst>
                                          <p:attrName>style.visibility</p:attrName>
                                        </p:attrNameLst>
                                      </p:cBhvr>
                                      <p:to>
                                        <p:strVal val="visible"/>
                                      </p:to>
                                    </p:set>
                                    <p:animEffect transition="in" filter="wipe(left)">
                                      <p:cBhvr>
                                        <p:cTn id="32" dur="1000"/>
                                        <p:tgtEl>
                                          <p:spTgt spid="40966"/>
                                        </p:tgtEl>
                                      </p:cBhvr>
                                    </p:animEffect>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54"/>
                                        </p:tgtEl>
                                        <p:attrNameLst>
                                          <p:attrName>style.visibility</p:attrName>
                                        </p:attrNameLst>
                                      </p:cBhvr>
                                      <p:to>
                                        <p:strVal val="visible"/>
                                      </p:to>
                                    </p:set>
                                    <p:anim calcmode="discrete" valueType="clr">
                                      <p:cBhvr override="childStyle">
                                        <p:cTn id="37" dur="80"/>
                                        <p:tgtEl>
                                          <p:spTgt spid="54"/>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54"/>
                                        </p:tgtEl>
                                        <p:attrNameLst>
                                          <p:attrName>fillcolor</p:attrName>
                                        </p:attrNameLst>
                                      </p:cBhvr>
                                      <p:tavLst>
                                        <p:tav tm="0">
                                          <p:val>
                                            <p:clrVal>
                                              <a:schemeClr val="accent2"/>
                                            </p:clrVal>
                                          </p:val>
                                        </p:tav>
                                        <p:tav tm="50000">
                                          <p:val>
                                            <p:clrVal>
                                              <a:schemeClr val="hlink"/>
                                            </p:clrVal>
                                          </p:val>
                                        </p:tav>
                                      </p:tavLst>
                                    </p:anim>
                                    <p:set>
                                      <p:cBhvr>
                                        <p:cTn id="39" dur="80"/>
                                        <p:tgtEl>
                                          <p:spTgt spid="54"/>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nodeType="clickEffect">
                                  <p:stCondLst>
                                    <p:cond delay="0"/>
                                  </p:stCondLst>
                                  <p:childTnLst>
                                    <p:set>
                                      <p:cBhvr>
                                        <p:cTn id="43" dur="1" fill="hold">
                                          <p:stCondLst>
                                            <p:cond delay="0"/>
                                          </p:stCondLst>
                                        </p:cTn>
                                        <p:tgtEl>
                                          <p:spTgt spid="40968"/>
                                        </p:tgtEl>
                                        <p:attrNameLst>
                                          <p:attrName>style.visibility</p:attrName>
                                        </p:attrNameLst>
                                      </p:cBhvr>
                                      <p:to>
                                        <p:strVal val="visible"/>
                                      </p:to>
                                    </p:set>
                                    <p:animEffect transition="in" filter="dissolve">
                                      <p:cBhvr>
                                        <p:cTn id="44" dur="500"/>
                                        <p:tgtEl>
                                          <p:spTgt spid="40968"/>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nodeType="clickEffect">
                                  <p:stCondLst>
                                    <p:cond delay="0"/>
                                  </p:stCondLst>
                                  <p:childTnLst>
                                    <p:set>
                                      <p:cBhvr>
                                        <p:cTn id="48" dur="1" fill="hold">
                                          <p:stCondLst>
                                            <p:cond delay="0"/>
                                          </p:stCondLst>
                                        </p:cTn>
                                        <p:tgtEl>
                                          <p:spTgt spid="40969"/>
                                        </p:tgtEl>
                                        <p:attrNameLst>
                                          <p:attrName>style.visibility</p:attrName>
                                        </p:attrNameLst>
                                      </p:cBhvr>
                                      <p:to>
                                        <p:strVal val="visible"/>
                                      </p:to>
                                    </p:set>
                                    <p:animEffect transition="in" filter="dissolve">
                                      <p:cBhvr>
                                        <p:cTn id="49" dur="500"/>
                                        <p:tgtEl>
                                          <p:spTgt spid="40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41" grpId="0"/>
      <p:bldP spid="5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Time Required to Shrink Core to Radius R</a:t>
            </a:r>
            <a:endParaRPr lang="en-US" sz="3600" dirty="0"/>
          </a:p>
        </p:txBody>
      </p:sp>
      <p:graphicFrame>
        <p:nvGraphicFramePr>
          <p:cNvPr id="41986" name="Object 2"/>
          <p:cNvGraphicFramePr>
            <a:graphicFrameLocks noChangeAspect="1"/>
          </p:cNvGraphicFramePr>
          <p:nvPr/>
        </p:nvGraphicFramePr>
        <p:xfrm>
          <a:off x="4891948" y="1316037"/>
          <a:ext cx="1270000" cy="698500"/>
        </p:xfrm>
        <a:graphic>
          <a:graphicData uri="http://schemas.openxmlformats.org/presentationml/2006/ole">
            <mc:AlternateContent xmlns:mc="http://schemas.openxmlformats.org/markup-compatibility/2006">
              <mc:Choice xmlns:v="urn:schemas-microsoft-com:vml" Requires="v">
                <p:oleObj spid="_x0000_s74794" name="Equation" r:id="rId3" imgW="1269720" imgH="698400" progId="Equation.DSMT4">
                  <p:embed/>
                </p:oleObj>
              </mc:Choice>
              <mc:Fallback>
                <p:oleObj name="Equation" r:id="rId3" imgW="1269720" imgH="6984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1948" y="1316037"/>
                        <a:ext cx="12700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87" name="Object 3"/>
          <p:cNvGraphicFramePr>
            <a:graphicFrameLocks noChangeAspect="1"/>
          </p:cNvGraphicFramePr>
          <p:nvPr/>
        </p:nvGraphicFramePr>
        <p:xfrm>
          <a:off x="6994658" y="1295400"/>
          <a:ext cx="1736725" cy="739775"/>
        </p:xfrm>
        <a:graphic>
          <a:graphicData uri="http://schemas.openxmlformats.org/presentationml/2006/ole">
            <mc:AlternateContent xmlns:mc="http://schemas.openxmlformats.org/markup-compatibility/2006">
              <mc:Choice xmlns:v="urn:schemas-microsoft-com:vml" Requires="v">
                <p:oleObj spid="_x0000_s74795" name="Equation" r:id="rId5" imgW="1854000" imgH="736560" progId="Equation.DSMT4">
                  <p:embed/>
                </p:oleObj>
              </mc:Choice>
              <mc:Fallback>
                <p:oleObj name="Equation" r:id="rId5" imgW="1854000" imgH="73656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94658" y="1295400"/>
                        <a:ext cx="1736725"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5" name="TextBox 4"/>
          <p:cNvSpPr txBox="1"/>
          <p:nvPr/>
        </p:nvSpPr>
        <p:spPr>
          <a:xfrm>
            <a:off x="2667000" y="2060448"/>
            <a:ext cx="3048000" cy="1015663"/>
          </a:xfrm>
          <a:prstGeom prst="rect">
            <a:avLst/>
          </a:prstGeom>
          <a:noFill/>
        </p:spPr>
        <p:txBody>
          <a:bodyPr wrap="square" rtlCol="0">
            <a:spAutoFit/>
          </a:bodyPr>
          <a:lstStyle/>
          <a:p>
            <a:r>
              <a:rPr lang="en-US" sz="2000" dirty="0" smtClean="0">
                <a:solidFill>
                  <a:srgbClr val="0000FF"/>
                </a:solidFill>
              </a:rPr>
              <a:t>Substitute </a:t>
            </a:r>
            <a:r>
              <a:rPr lang="en-US" sz="2000" dirty="0" err="1" smtClean="0">
                <a:solidFill>
                  <a:srgbClr val="0000FF"/>
                </a:solidFill>
              </a:rPr>
              <a:t>r’’</a:t>
            </a:r>
            <a:r>
              <a:rPr lang="en-US" sz="2000" baseline="-25000" dirty="0" err="1" smtClean="0">
                <a:solidFill>
                  <a:srgbClr val="0000FF"/>
                </a:solidFill>
              </a:rPr>
              <a:t>c</a:t>
            </a:r>
            <a:r>
              <a:rPr lang="en-US" sz="2000" dirty="0" smtClean="0">
                <a:solidFill>
                  <a:srgbClr val="0000FF"/>
                </a:solidFill>
              </a:rPr>
              <a:t> into -</a:t>
            </a:r>
            <a:r>
              <a:rPr lang="en-US" sz="2000" dirty="0" err="1" smtClean="0">
                <a:solidFill>
                  <a:srgbClr val="0000FF"/>
                </a:solidFill>
              </a:rPr>
              <a:t>dR</a:t>
            </a:r>
            <a:r>
              <a:rPr lang="en-US" sz="2000" dirty="0" smtClean="0">
                <a:solidFill>
                  <a:srgbClr val="0000FF"/>
                </a:solidFill>
              </a:rPr>
              <a:t>/</a:t>
            </a:r>
            <a:r>
              <a:rPr lang="en-US" sz="2000" dirty="0" err="1" smtClean="0">
                <a:solidFill>
                  <a:srgbClr val="0000FF"/>
                </a:solidFill>
              </a:rPr>
              <a:t>dt</a:t>
            </a:r>
            <a:r>
              <a:rPr lang="en-US" sz="2000" dirty="0" smtClean="0">
                <a:solidFill>
                  <a:srgbClr val="0000FF"/>
                </a:solidFill>
              </a:rPr>
              <a:t>, get like terms together, integrate, &amp; solve for t</a:t>
            </a:r>
          </a:p>
        </p:txBody>
      </p:sp>
      <p:graphicFrame>
        <p:nvGraphicFramePr>
          <p:cNvPr id="41988" name="Object 4"/>
          <p:cNvGraphicFramePr>
            <a:graphicFrameLocks noChangeAspect="1"/>
          </p:cNvGraphicFramePr>
          <p:nvPr>
            <p:extLst/>
          </p:nvPr>
        </p:nvGraphicFramePr>
        <p:xfrm>
          <a:off x="5575300" y="2136648"/>
          <a:ext cx="3340100" cy="838200"/>
        </p:xfrm>
        <a:graphic>
          <a:graphicData uri="http://schemas.openxmlformats.org/presentationml/2006/ole">
            <mc:AlternateContent xmlns:mc="http://schemas.openxmlformats.org/markup-compatibility/2006">
              <mc:Choice xmlns:v="urn:schemas-microsoft-com:vml" Requires="v">
                <p:oleObj spid="_x0000_s74796" name="Equation" r:id="rId7" imgW="3340080" imgH="838080" progId="Equation.DSMT4">
                  <p:embed/>
                </p:oleObj>
              </mc:Choice>
              <mc:Fallback>
                <p:oleObj name="Equation" r:id="rId7" imgW="3340080" imgH="8380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75300" y="2136648"/>
                        <a:ext cx="3340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Box 7"/>
          <p:cNvSpPr txBox="1"/>
          <p:nvPr/>
        </p:nvSpPr>
        <p:spPr>
          <a:xfrm>
            <a:off x="6731000" y="3154172"/>
            <a:ext cx="1955800" cy="707886"/>
          </a:xfrm>
          <a:prstGeom prst="rect">
            <a:avLst/>
          </a:prstGeom>
          <a:noFill/>
        </p:spPr>
        <p:txBody>
          <a:bodyPr wrap="square" rtlCol="0">
            <a:spAutoFit/>
          </a:bodyPr>
          <a:lstStyle/>
          <a:p>
            <a:r>
              <a:rPr lang="en-US" sz="2000" dirty="0" smtClean="0">
                <a:solidFill>
                  <a:srgbClr val="0000FF"/>
                </a:solidFill>
              </a:rPr>
              <a:t>Integrate over 0 to t &amp; R</a:t>
            </a:r>
            <a:r>
              <a:rPr lang="en-US" sz="2000" baseline="-25000" dirty="0" smtClean="0">
                <a:solidFill>
                  <a:srgbClr val="0000FF"/>
                </a:solidFill>
              </a:rPr>
              <a:t>0</a:t>
            </a:r>
            <a:r>
              <a:rPr lang="en-US" sz="2000" dirty="0" smtClean="0">
                <a:solidFill>
                  <a:srgbClr val="0000FF"/>
                </a:solidFill>
              </a:rPr>
              <a:t> to R</a:t>
            </a:r>
          </a:p>
        </p:txBody>
      </p:sp>
      <p:graphicFrame>
        <p:nvGraphicFramePr>
          <p:cNvPr id="41990" name="Object 6"/>
          <p:cNvGraphicFramePr>
            <a:graphicFrameLocks noChangeAspect="1"/>
          </p:cNvGraphicFramePr>
          <p:nvPr>
            <p:extLst/>
          </p:nvPr>
        </p:nvGraphicFramePr>
        <p:xfrm>
          <a:off x="2670048" y="3114415"/>
          <a:ext cx="3937000" cy="787400"/>
        </p:xfrm>
        <a:graphic>
          <a:graphicData uri="http://schemas.openxmlformats.org/presentationml/2006/ole">
            <mc:AlternateContent xmlns:mc="http://schemas.openxmlformats.org/markup-compatibility/2006">
              <mc:Choice xmlns:v="urn:schemas-microsoft-com:vml" Requires="v">
                <p:oleObj spid="_x0000_s74797" name="Equation" r:id="rId9" imgW="3936960" imgH="787320" progId="Equation.DSMT4">
                  <p:embed/>
                </p:oleObj>
              </mc:Choice>
              <mc:Fallback>
                <p:oleObj name="Equation" r:id="rId9" imgW="3936960" imgH="78732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70048" y="3114415"/>
                        <a:ext cx="3937000"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7"/>
          <p:cNvGraphicFramePr>
            <a:graphicFrameLocks noChangeAspect="1"/>
          </p:cNvGraphicFramePr>
          <p:nvPr>
            <p:extLst/>
          </p:nvPr>
        </p:nvGraphicFramePr>
        <p:xfrm>
          <a:off x="857250" y="3864864"/>
          <a:ext cx="3136900" cy="990600"/>
        </p:xfrm>
        <a:graphic>
          <a:graphicData uri="http://schemas.openxmlformats.org/presentationml/2006/ole">
            <mc:AlternateContent xmlns:mc="http://schemas.openxmlformats.org/markup-compatibility/2006">
              <mc:Choice xmlns:v="urn:schemas-microsoft-com:vml" Requires="v">
                <p:oleObj spid="_x0000_s74798" name="Equation" r:id="rId11" imgW="3136680" imgH="990360" progId="Equation.DSMT4">
                  <p:embed/>
                </p:oleObj>
              </mc:Choice>
              <mc:Fallback>
                <p:oleObj name="Equation" r:id="rId11" imgW="3136680" imgH="99036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57250" y="3864864"/>
                        <a:ext cx="31369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2" name="Object 8"/>
          <p:cNvGraphicFramePr>
            <a:graphicFrameLocks noChangeAspect="1"/>
          </p:cNvGraphicFramePr>
          <p:nvPr>
            <p:extLst/>
          </p:nvPr>
        </p:nvGraphicFramePr>
        <p:xfrm>
          <a:off x="4222750" y="3934714"/>
          <a:ext cx="4140200" cy="774700"/>
        </p:xfrm>
        <a:graphic>
          <a:graphicData uri="http://schemas.openxmlformats.org/presentationml/2006/ole">
            <mc:AlternateContent xmlns:mc="http://schemas.openxmlformats.org/markup-compatibility/2006">
              <mc:Choice xmlns:v="urn:schemas-microsoft-com:vml" Requires="v">
                <p:oleObj spid="_x0000_s74799" name="Equation" r:id="rId13" imgW="4140000" imgH="774360" progId="Equation.DSMT4">
                  <p:embed/>
                </p:oleObj>
              </mc:Choice>
              <mc:Fallback>
                <p:oleObj name="Equation" r:id="rId13" imgW="4140000" imgH="77436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22750" y="3934714"/>
                        <a:ext cx="41402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3" name="Straight Connector 12"/>
          <p:cNvCxnSpPr/>
          <p:nvPr/>
        </p:nvCxnSpPr>
        <p:spPr>
          <a:xfrm>
            <a:off x="6705600" y="4423664"/>
            <a:ext cx="381000" cy="2286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553200" y="4042664"/>
            <a:ext cx="381000" cy="2286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1993" name="Object 9"/>
          <p:cNvGraphicFramePr>
            <a:graphicFrameLocks noChangeAspect="1"/>
          </p:cNvGraphicFramePr>
          <p:nvPr>
            <p:extLst/>
          </p:nvPr>
        </p:nvGraphicFramePr>
        <p:xfrm>
          <a:off x="1062567" y="4877308"/>
          <a:ext cx="4127500" cy="774700"/>
        </p:xfrm>
        <a:graphic>
          <a:graphicData uri="http://schemas.openxmlformats.org/presentationml/2006/ole">
            <mc:AlternateContent xmlns:mc="http://schemas.openxmlformats.org/markup-compatibility/2006">
              <mc:Choice xmlns:v="urn:schemas-microsoft-com:vml" Requires="v">
                <p:oleObj spid="_x0000_s74800" name="Equation" r:id="rId15" imgW="4127400" imgH="774360" progId="Equation.DSMT4">
                  <p:embed/>
                </p:oleObj>
              </mc:Choice>
              <mc:Fallback>
                <p:oleObj name="Equation" r:id="rId15" imgW="4127400" imgH="77436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2567" y="4877308"/>
                        <a:ext cx="41275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5486400" y="4864608"/>
            <a:ext cx="1828800" cy="707886"/>
          </a:xfrm>
          <a:prstGeom prst="rect">
            <a:avLst/>
          </a:prstGeom>
          <a:noFill/>
        </p:spPr>
        <p:txBody>
          <a:bodyPr wrap="square" rtlCol="0">
            <a:spAutoFit/>
          </a:bodyPr>
          <a:lstStyle/>
          <a:p>
            <a:pPr algn="ctr"/>
            <a:r>
              <a:rPr lang="en-US" sz="2000" dirty="0" smtClean="0">
                <a:solidFill>
                  <a:srgbClr val="0000FF"/>
                </a:solidFill>
              </a:rPr>
              <a:t>Get common denominators</a:t>
            </a:r>
          </a:p>
        </p:txBody>
      </p:sp>
      <p:graphicFrame>
        <p:nvGraphicFramePr>
          <p:cNvPr id="41994" name="Object 10"/>
          <p:cNvGraphicFramePr>
            <a:graphicFrameLocks noChangeAspect="1"/>
          </p:cNvGraphicFramePr>
          <p:nvPr>
            <p:extLst/>
          </p:nvPr>
        </p:nvGraphicFramePr>
        <p:xfrm>
          <a:off x="337878" y="5742432"/>
          <a:ext cx="4545018" cy="731520"/>
        </p:xfrm>
        <a:graphic>
          <a:graphicData uri="http://schemas.openxmlformats.org/presentationml/2006/ole">
            <mc:AlternateContent xmlns:mc="http://schemas.openxmlformats.org/markup-compatibility/2006">
              <mc:Choice xmlns:v="urn:schemas-microsoft-com:vml" Requires="v">
                <p:oleObj spid="_x0000_s74801" name="Equation" r:id="rId17" imgW="4813200" imgH="774360" progId="Equation.DSMT4">
                  <p:embed/>
                </p:oleObj>
              </mc:Choice>
              <mc:Fallback>
                <p:oleObj name="Equation" r:id="rId17" imgW="4813200" imgH="77436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7878" y="5742432"/>
                        <a:ext cx="4545018" cy="7315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5" name="Object 11"/>
          <p:cNvGraphicFramePr>
            <a:graphicFrameLocks noChangeAspect="1"/>
          </p:cNvGraphicFramePr>
          <p:nvPr>
            <p:extLst/>
          </p:nvPr>
        </p:nvGraphicFramePr>
        <p:xfrm>
          <a:off x="5124987" y="5736336"/>
          <a:ext cx="3645608" cy="731520"/>
        </p:xfrm>
        <a:graphic>
          <a:graphicData uri="http://schemas.openxmlformats.org/presentationml/2006/ole">
            <mc:AlternateContent xmlns:mc="http://schemas.openxmlformats.org/markup-compatibility/2006">
              <mc:Choice xmlns:v="urn:schemas-microsoft-com:vml" Requires="v">
                <p:oleObj spid="_x0000_s74802" name="Equation" r:id="rId19" imgW="3860640" imgH="774360" progId="Equation.DSMT4">
                  <p:embed/>
                </p:oleObj>
              </mc:Choice>
              <mc:Fallback>
                <p:oleObj name="Equation" r:id="rId19" imgW="3860640" imgH="774360" progId="Equation.DSMT4">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124987" y="5736336"/>
                        <a:ext cx="3645608" cy="7315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3" name="Group 27"/>
          <p:cNvGrpSpPr/>
          <p:nvPr/>
        </p:nvGrpSpPr>
        <p:grpSpPr>
          <a:xfrm>
            <a:off x="76200" y="990600"/>
            <a:ext cx="2529548" cy="2987646"/>
            <a:chOff x="433754" y="765264"/>
            <a:chExt cx="2529548" cy="2987646"/>
          </a:xfrm>
        </p:grpSpPr>
        <p:grpSp>
          <p:nvGrpSpPr>
            <p:cNvPr id="24" name="Group 21"/>
            <p:cNvGrpSpPr/>
            <p:nvPr/>
          </p:nvGrpSpPr>
          <p:grpSpPr>
            <a:xfrm>
              <a:off x="494422" y="765264"/>
              <a:ext cx="2468880" cy="2846616"/>
              <a:chOff x="228600" y="765264"/>
              <a:chExt cx="2468880" cy="2846616"/>
            </a:xfrm>
          </p:grpSpPr>
          <p:sp>
            <p:nvSpPr>
              <p:cNvPr id="30"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31"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32"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33"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34" name="Line 9"/>
              <p:cNvSpPr>
                <a:spLocks noChangeShapeType="1"/>
              </p:cNvSpPr>
              <p:nvPr/>
            </p:nvSpPr>
            <p:spPr bwMode="auto">
              <a:xfrm>
                <a:off x="1459774" y="239605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35"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36"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37"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38"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39"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40"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25" name="Line 8"/>
            <p:cNvSpPr>
              <a:spLocks noChangeShapeType="1"/>
            </p:cNvSpPr>
            <p:nvPr/>
          </p:nvSpPr>
          <p:spPr bwMode="auto">
            <a:xfrm flipV="1">
              <a:off x="172413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6" name="Line 17"/>
            <p:cNvSpPr>
              <a:spLocks noChangeShapeType="1"/>
            </p:cNvSpPr>
            <p:nvPr/>
          </p:nvSpPr>
          <p:spPr bwMode="auto">
            <a:xfrm>
              <a:off x="609600" y="1600200"/>
              <a:ext cx="709246" cy="534988"/>
            </a:xfrm>
            <a:prstGeom prst="line">
              <a:avLst/>
            </a:prstGeom>
            <a:noFill/>
            <a:ln w="19050">
              <a:solidFill>
                <a:srgbClr val="0033CC"/>
              </a:solidFill>
              <a:round/>
              <a:headEnd/>
              <a:tailEnd type="triangle" w="med" len="med"/>
            </a:ln>
          </p:spPr>
          <p:txBody>
            <a:bodyPr wrap="none" anchor="ctr"/>
            <a:lstStyle/>
            <a:p>
              <a:endParaRPr lang="en-US"/>
            </a:p>
          </p:txBody>
        </p:sp>
        <p:sp>
          <p:nvSpPr>
            <p:cNvPr id="27"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8"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29"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graphicFrame>
        <p:nvGraphicFramePr>
          <p:cNvPr id="41" name="Object 22"/>
          <p:cNvGraphicFramePr>
            <a:graphicFrameLocks noChangeAspect="1"/>
          </p:cNvGraphicFramePr>
          <p:nvPr/>
        </p:nvGraphicFramePr>
        <p:xfrm>
          <a:off x="2514600" y="1524000"/>
          <a:ext cx="1544638" cy="330200"/>
        </p:xfrm>
        <a:graphic>
          <a:graphicData uri="http://schemas.openxmlformats.org/presentationml/2006/ole">
            <mc:AlternateContent xmlns:mc="http://schemas.openxmlformats.org/markup-compatibility/2006">
              <mc:Choice xmlns:v="urn:schemas-microsoft-com:vml" Requires="v">
                <p:oleObj spid="_x0000_s74803" name="Equation" r:id="rId21" imgW="1663560" imgH="330120" progId="Equation.DSMT4">
                  <p:embed/>
                </p:oleObj>
              </mc:Choice>
              <mc:Fallback>
                <p:oleObj name="Equation" r:id="rId21" imgW="1663560" imgH="330120" progId="Equation.DSMT4">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514600" y="1524000"/>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76958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wipe(left)">
                                      <p:cBhvr>
                                        <p:cTn id="7" dur="2000"/>
                                        <p:tgtEl>
                                          <p:spTgt spid="4198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8"/>
                                        </p:tgtEl>
                                        <p:attrNameLst>
                                          <p:attrName>style.visibility</p:attrName>
                                        </p:attrNameLst>
                                      </p:cBhvr>
                                      <p:to>
                                        <p:strVal val="visible"/>
                                      </p:to>
                                    </p:set>
                                    <p:anim calcmode="discrete" valueType="clr">
                                      <p:cBhvr override="childStyle">
                                        <p:cTn id="12"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8"/>
                                        </p:tgtEl>
                                        <p:attrNameLst>
                                          <p:attrName>fillcolor</p:attrName>
                                        </p:attrNameLst>
                                      </p:cBhvr>
                                      <p:tavLst>
                                        <p:tav tm="0">
                                          <p:val>
                                            <p:clrVal>
                                              <a:schemeClr val="accent2"/>
                                            </p:clrVal>
                                          </p:val>
                                        </p:tav>
                                        <p:tav tm="50000">
                                          <p:val>
                                            <p:clrVal>
                                              <a:schemeClr val="hlink"/>
                                            </p:clrVal>
                                          </p:val>
                                        </p:tav>
                                      </p:tavLst>
                                    </p:anim>
                                    <p:set>
                                      <p:cBhvr>
                                        <p:cTn id="14" dur="80"/>
                                        <p:tgtEl>
                                          <p:spTgt spid="8"/>
                                        </p:tgtEl>
                                        <p:attrNameLst>
                                          <p:attrName>fill.type</p:attrName>
                                        </p:attrNameLst>
                                      </p:cBhvr>
                                      <p:to>
                                        <p:strVal val="solid"/>
                                      </p:to>
                                    </p:set>
                                  </p:childTnLst>
                                </p:cTn>
                              </p:par>
                              <p:par>
                                <p:cTn id="15" presetID="22" presetClass="entr" presetSubtype="8" fill="hold" nodeType="withEffect">
                                  <p:stCondLst>
                                    <p:cond delay="0"/>
                                  </p:stCondLst>
                                  <p:childTnLst>
                                    <p:set>
                                      <p:cBhvr>
                                        <p:cTn id="16" dur="1" fill="hold">
                                          <p:stCondLst>
                                            <p:cond delay="0"/>
                                          </p:stCondLst>
                                        </p:cTn>
                                        <p:tgtEl>
                                          <p:spTgt spid="41990"/>
                                        </p:tgtEl>
                                        <p:attrNameLst>
                                          <p:attrName>style.visibility</p:attrName>
                                        </p:attrNameLst>
                                      </p:cBhvr>
                                      <p:to>
                                        <p:strVal val="visible"/>
                                      </p:to>
                                    </p:set>
                                    <p:animEffect transition="in" filter="wipe(left)">
                                      <p:cBhvr>
                                        <p:cTn id="17" dur="2000"/>
                                        <p:tgtEl>
                                          <p:spTgt spid="4199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1991"/>
                                        </p:tgtEl>
                                        <p:attrNameLst>
                                          <p:attrName>style.visibility</p:attrName>
                                        </p:attrNameLst>
                                      </p:cBhvr>
                                      <p:to>
                                        <p:strVal val="visible"/>
                                      </p:to>
                                    </p:set>
                                    <p:animEffect transition="in" filter="wipe(left)">
                                      <p:cBhvr>
                                        <p:cTn id="22" dur="2000"/>
                                        <p:tgtEl>
                                          <p:spTgt spid="4199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1992"/>
                                        </p:tgtEl>
                                        <p:attrNameLst>
                                          <p:attrName>style.visibility</p:attrName>
                                        </p:attrNameLst>
                                      </p:cBhvr>
                                      <p:to>
                                        <p:strVal val="visible"/>
                                      </p:to>
                                    </p:set>
                                    <p:animEffect transition="in" filter="wipe(left)">
                                      <p:cBhvr>
                                        <p:cTn id="27" dur="2000"/>
                                        <p:tgtEl>
                                          <p:spTgt spid="4199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up)">
                                      <p:cBhvr>
                                        <p:cTn id="32" dur="500"/>
                                        <p:tgtEl>
                                          <p:spTgt spid="13"/>
                                        </p:tgtEl>
                                      </p:cBhvr>
                                    </p:animEffect>
                                  </p:childTnLst>
                                </p:cTn>
                              </p:par>
                            </p:childTnLst>
                          </p:cTn>
                        </p:par>
                        <p:par>
                          <p:cTn id="33" fill="hold">
                            <p:stCondLst>
                              <p:cond delay="500"/>
                            </p:stCondLst>
                            <p:childTnLst>
                              <p:par>
                                <p:cTn id="34" presetID="22" presetClass="entr" presetSubtype="1" fill="hold" nodeType="after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wipe(up)">
                                      <p:cBhvr>
                                        <p:cTn id="36" dur="5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41993"/>
                                        </p:tgtEl>
                                        <p:attrNameLst>
                                          <p:attrName>style.visibility</p:attrName>
                                        </p:attrNameLst>
                                      </p:cBhvr>
                                      <p:to>
                                        <p:strVal val="visible"/>
                                      </p:to>
                                    </p:set>
                                    <p:animEffect transition="in" filter="wipe(left)">
                                      <p:cBhvr>
                                        <p:cTn id="41" dur="2000"/>
                                        <p:tgtEl>
                                          <p:spTgt spid="41993"/>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dissolve">
                                      <p:cBhvr>
                                        <p:cTn id="46" dur="500"/>
                                        <p:tgtEl>
                                          <p:spTgt spid="16"/>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41994"/>
                                        </p:tgtEl>
                                        <p:attrNameLst>
                                          <p:attrName>style.visibility</p:attrName>
                                        </p:attrNameLst>
                                      </p:cBhvr>
                                      <p:to>
                                        <p:strVal val="visible"/>
                                      </p:to>
                                    </p:set>
                                    <p:animEffect transition="in" filter="wipe(left)">
                                      <p:cBhvr>
                                        <p:cTn id="51" dur="2000"/>
                                        <p:tgtEl>
                                          <p:spTgt spid="41994"/>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41995"/>
                                        </p:tgtEl>
                                        <p:attrNameLst>
                                          <p:attrName>style.visibility</p:attrName>
                                        </p:attrNameLst>
                                      </p:cBhvr>
                                      <p:to>
                                        <p:strVal val="visible"/>
                                      </p:to>
                                    </p:set>
                                    <p:animEffect transition="in" filter="wipe(left)">
                                      <p:cBhvr>
                                        <p:cTn id="56" dur="2000"/>
                                        <p:tgtEl>
                                          <p:spTgt spid="419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Time Required to Shrink Core to Radius R</a:t>
            </a:r>
            <a:endParaRPr lang="en-US" sz="3600" dirty="0"/>
          </a:p>
        </p:txBody>
      </p:sp>
      <p:sp>
        <p:nvSpPr>
          <p:cNvPr id="16" name="TextBox 15"/>
          <p:cNvSpPr txBox="1"/>
          <p:nvPr/>
        </p:nvSpPr>
        <p:spPr>
          <a:xfrm>
            <a:off x="6781800" y="1527048"/>
            <a:ext cx="1524000" cy="400110"/>
          </a:xfrm>
          <a:prstGeom prst="rect">
            <a:avLst/>
          </a:prstGeom>
          <a:noFill/>
        </p:spPr>
        <p:txBody>
          <a:bodyPr wrap="square" rtlCol="0">
            <a:spAutoFit/>
          </a:bodyPr>
          <a:lstStyle/>
          <a:p>
            <a:pPr algn="ctr"/>
            <a:r>
              <a:rPr lang="en-US" sz="2000" dirty="0" smtClean="0">
                <a:solidFill>
                  <a:srgbClr val="0000FF"/>
                </a:solidFill>
              </a:rPr>
              <a:t>Solve for t:</a:t>
            </a:r>
          </a:p>
        </p:txBody>
      </p:sp>
      <p:graphicFrame>
        <p:nvGraphicFramePr>
          <p:cNvPr id="41995" name="Object 11"/>
          <p:cNvGraphicFramePr>
            <a:graphicFrameLocks noChangeAspect="1"/>
          </p:cNvGraphicFramePr>
          <p:nvPr>
            <p:extLst/>
          </p:nvPr>
        </p:nvGraphicFramePr>
        <p:xfrm>
          <a:off x="2743200" y="1374648"/>
          <a:ext cx="3860800" cy="774700"/>
        </p:xfrm>
        <a:graphic>
          <a:graphicData uri="http://schemas.openxmlformats.org/presentationml/2006/ole">
            <mc:AlternateContent xmlns:mc="http://schemas.openxmlformats.org/markup-compatibility/2006">
              <mc:Choice xmlns:v="urn:schemas-microsoft-com:vml" Requires="v">
                <p:oleObj spid="_x0000_s75810" name="Equation" r:id="rId3" imgW="3860640" imgH="774360" progId="Equation.DSMT4">
                  <p:embed/>
                </p:oleObj>
              </mc:Choice>
              <mc:Fallback>
                <p:oleObj name="Equation" r:id="rId3" imgW="3860640" imgH="7743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374648"/>
                        <a:ext cx="38608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6" name="Object 12"/>
          <p:cNvGraphicFramePr>
            <a:graphicFrameLocks noChangeAspect="1"/>
          </p:cNvGraphicFramePr>
          <p:nvPr>
            <p:extLst/>
          </p:nvPr>
        </p:nvGraphicFramePr>
        <p:xfrm>
          <a:off x="2698750" y="2230120"/>
          <a:ext cx="4381500" cy="838200"/>
        </p:xfrm>
        <a:graphic>
          <a:graphicData uri="http://schemas.openxmlformats.org/presentationml/2006/ole">
            <mc:AlternateContent xmlns:mc="http://schemas.openxmlformats.org/markup-compatibility/2006">
              <mc:Choice xmlns:v="urn:schemas-microsoft-com:vml" Requires="v">
                <p:oleObj spid="_x0000_s75811" name="Equation" r:id="rId5" imgW="4381200" imgH="838080" progId="Equation.DSMT4">
                  <p:embed/>
                </p:oleObj>
              </mc:Choice>
              <mc:Fallback>
                <p:oleObj name="Equation" r:id="rId5" imgW="4381200" imgH="8380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8750" y="2230120"/>
                        <a:ext cx="4381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7" name="Object 13"/>
          <p:cNvGraphicFramePr>
            <a:graphicFrameLocks noChangeAspect="1"/>
          </p:cNvGraphicFramePr>
          <p:nvPr>
            <p:extLst/>
          </p:nvPr>
        </p:nvGraphicFramePr>
        <p:xfrm>
          <a:off x="430018" y="4219956"/>
          <a:ext cx="3530600" cy="838200"/>
        </p:xfrm>
        <a:graphic>
          <a:graphicData uri="http://schemas.openxmlformats.org/presentationml/2006/ole">
            <mc:AlternateContent xmlns:mc="http://schemas.openxmlformats.org/markup-compatibility/2006">
              <mc:Choice xmlns:v="urn:schemas-microsoft-com:vml" Requires="v">
                <p:oleObj spid="_x0000_s75812" name="Equation" r:id="rId7" imgW="3530520" imgH="838080" progId="Equation.DSMT4">
                  <p:embed/>
                </p:oleObj>
              </mc:Choice>
              <mc:Fallback>
                <p:oleObj name="Equation" r:id="rId7" imgW="3530520" imgH="8380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0018" y="4219956"/>
                        <a:ext cx="3530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8" name="Object 14"/>
          <p:cNvGraphicFramePr>
            <a:graphicFrameLocks noChangeAspect="1"/>
          </p:cNvGraphicFramePr>
          <p:nvPr>
            <p:extLst/>
          </p:nvPr>
        </p:nvGraphicFramePr>
        <p:xfrm>
          <a:off x="4191000" y="4181856"/>
          <a:ext cx="4356100" cy="939800"/>
        </p:xfrm>
        <a:graphic>
          <a:graphicData uri="http://schemas.openxmlformats.org/presentationml/2006/ole">
            <mc:AlternateContent xmlns:mc="http://schemas.openxmlformats.org/markup-compatibility/2006">
              <mc:Choice xmlns:v="urn:schemas-microsoft-com:vml" Requires="v">
                <p:oleObj spid="_x0000_s75813" name="Equation" r:id="rId9" imgW="4356000" imgH="939600" progId="Equation.DSMT4">
                  <p:embed/>
                </p:oleObj>
              </mc:Choice>
              <mc:Fallback>
                <p:oleObj name="Equation" r:id="rId9" imgW="4356000" imgH="93960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91000" y="4181856"/>
                        <a:ext cx="4356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1" name="Group 27"/>
          <p:cNvGrpSpPr/>
          <p:nvPr/>
        </p:nvGrpSpPr>
        <p:grpSpPr>
          <a:xfrm>
            <a:off x="76200" y="1143000"/>
            <a:ext cx="2529548" cy="2987646"/>
            <a:chOff x="433754" y="765264"/>
            <a:chExt cx="2529548" cy="2987646"/>
          </a:xfrm>
        </p:grpSpPr>
        <p:grpSp>
          <p:nvGrpSpPr>
            <p:cNvPr id="22" name="Group 21"/>
            <p:cNvGrpSpPr/>
            <p:nvPr/>
          </p:nvGrpSpPr>
          <p:grpSpPr>
            <a:xfrm>
              <a:off x="494422" y="765264"/>
              <a:ext cx="2468880" cy="2846616"/>
              <a:chOff x="228600" y="765264"/>
              <a:chExt cx="2468880" cy="2846616"/>
            </a:xfrm>
          </p:grpSpPr>
          <p:sp>
            <p:nvSpPr>
              <p:cNvPr id="28"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29"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30"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31"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32" name="Line 9"/>
              <p:cNvSpPr>
                <a:spLocks noChangeShapeType="1"/>
              </p:cNvSpPr>
              <p:nvPr/>
            </p:nvSpPr>
            <p:spPr bwMode="auto">
              <a:xfrm>
                <a:off x="1459774" y="239605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33"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34"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35"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36"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37"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38"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23" name="Line 8"/>
            <p:cNvSpPr>
              <a:spLocks noChangeShapeType="1"/>
            </p:cNvSpPr>
            <p:nvPr/>
          </p:nvSpPr>
          <p:spPr bwMode="auto">
            <a:xfrm flipV="1">
              <a:off x="172413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4" name="Line 17"/>
            <p:cNvSpPr>
              <a:spLocks noChangeShapeType="1"/>
            </p:cNvSpPr>
            <p:nvPr/>
          </p:nvSpPr>
          <p:spPr bwMode="auto">
            <a:xfrm>
              <a:off x="609600" y="1600200"/>
              <a:ext cx="709246" cy="534988"/>
            </a:xfrm>
            <a:prstGeom prst="line">
              <a:avLst/>
            </a:prstGeom>
            <a:noFill/>
            <a:ln w="19050">
              <a:solidFill>
                <a:srgbClr val="0033CC"/>
              </a:solidFill>
              <a:round/>
              <a:headEnd/>
              <a:tailEnd type="triangle" w="med" len="med"/>
            </a:ln>
          </p:spPr>
          <p:txBody>
            <a:bodyPr wrap="none" anchor="ctr"/>
            <a:lstStyle/>
            <a:p>
              <a:endParaRPr lang="en-US"/>
            </a:p>
          </p:txBody>
        </p:sp>
        <p:sp>
          <p:nvSpPr>
            <p:cNvPr id="25"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6"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27"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graphicFrame>
        <p:nvGraphicFramePr>
          <p:cNvPr id="39" name="Object 22"/>
          <p:cNvGraphicFramePr>
            <a:graphicFrameLocks noChangeAspect="1"/>
          </p:cNvGraphicFramePr>
          <p:nvPr/>
        </p:nvGraphicFramePr>
        <p:xfrm>
          <a:off x="1600200" y="990600"/>
          <a:ext cx="1544638" cy="330200"/>
        </p:xfrm>
        <a:graphic>
          <a:graphicData uri="http://schemas.openxmlformats.org/presentationml/2006/ole">
            <mc:AlternateContent xmlns:mc="http://schemas.openxmlformats.org/markup-compatibility/2006">
              <mc:Choice xmlns:v="urn:schemas-microsoft-com:vml" Requires="v">
                <p:oleObj spid="_x0000_s75814" name="Equation" r:id="rId11" imgW="1663560" imgH="330120" progId="Equation.DSMT4">
                  <p:embed/>
                </p:oleObj>
              </mc:Choice>
              <mc:Fallback>
                <p:oleObj name="Equation" r:id="rId11" imgW="1663560" imgH="33012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00200" y="990600"/>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 name="TextBox 39"/>
          <p:cNvSpPr txBox="1"/>
          <p:nvPr/>
        </p:nvSpPr>
        <p:spPr>
          <a:xfrm>
            <a:off x="7315200" y="2246134"/>
            <a:ext cx="1538859" cy="707886"/>
          </a:xfrm>
          <a:prstGeom prst="rect">
            <a:avLst/>
          </a:prstGeom>
          <a:noFill/>
        </p:spPr>
        <p:txBody>
          <a:bodyPr wrap="square" rtlCol="0">
            <a:spAutoFit/>
          </a:bodyPr>
          <a:lstStyle/>
          <a:p>
            <a:r>
              <a:rPr lang="en-US" sz="2000" dirty="0" smtClean="0">
                <a:solidFill>
                  <a:srgbClr val="0000FF"/>
                </a:solidFill>
              </a:rPr>
              <a:t>Factor out R</a:t>
            </a:r>
            <a:r>
              <a:rPr lang="en-US" sz="2000" baseline="-25000" dirty="0" smtClean="0">
                <a:solidFill>
                  <a:srgbClr val="0000FF"/>
                </a:solidFill>
              </a:rPr>
              <a:t>0</a:t>
            </a:r>
            <a:r>
              <a:rPr lang="en-US" sz="2000" baseline="30000" dirty="0" smtClean="0">
                <a:solidFill>
                  <a:srgbClr val="0000FF"/>
                </a:solidFill>
              </a:rPr>
              <a:t>2</a:t>
            </a:r>
            <a:r>
              <a:rPr lang="en-US" sz="2000" dirty="0" smtClean="0">
                <a:solidFill>
                  <a:srgbClr val="0000FF"/>
                </a:solidFill>
              </a:rPr>
              <a:t>/6</a:t>
            </a:r>
          </a:p>
        </p:txBody>
      </p:sp>
      <p:graphicFrame>
        <p:nvGraphicFramePr>
          <p:cNvPr id="43023" name="Object 12"/>
          <p:cNvGraphicFramePr>
            <a:graphicFrameLocks noChangeAspect="1"/>
          </p:cNvGraphicFramePr>
          <p:nvPr>
            <p:extLst/>
          </p:nvPr>
        </p:nvGraphicFramePr>
        <p:xfrm>
          <a:off x="2990850" y="3184144"/>
          <a:ext cx="3949700" cy="838200"/>
        </p:xfrm>
        <a:graphic>
          <a:graphicData uri="http://schemas.openxmlformats.org/presentationml/2006/ole">
            <mc:AlternateContent xmlns:mc="http://schemas.openxmlformats.org/markup-compatibility/2006">
              <mc:Choice xmlns:v="urn:schemas-microsoft-com:vml" Requires="v">
                <p:oleObj spid="_x0000_s75815" name="Equation" r:id="rId13" imgW="3949560" imgH="838080" progId="Equation.DSMT4">
                  <p:embed/>
                </p:oleObj>
              </mc:Choice>
              <mc:Fallback>
                <p:oleObj name="Equation" r:id="rId13" imgW="3949560" imgH="8380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90850" y="3184144"/>
                        <a:ext cx="3949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TextBox 41"/>
          <p:cNvSpPr txBox="1"/>
          <p:nvPr/>
        </p:nvSpPr>
        <p:spPr>
          <a:xfrm>
            <a:off x="7010400" y="3355534"/>
            <a:ext cx="1828800" cy="400110"/>
          </a:xfrm>
          <a:prstGeom prst="rect">
            <a:avLst/>
          </a:prstGeom>
          <a:noFill/>
        </p:spPr>
        <p:txBody>
          <a:bodyPr wrap="square" rtlCol="0">
            <a:spAutoFit/>
          </a:bodyPr>
          <a:lstStyle/>
          <a:p>
            <a:r>
              <a:rPr lang="en-US" sz="2000" dirty="0" smtClean="0">
                <a:solidFill>
                  <a:srgbClr val="0000FF"/>
                </a:solidFill>
              </a:rPr>
              <a:t>Factor out -1</a:t>
            </a:r>
          </a:p>
        </p:txBody>
      </p:sp>
      <p:sp>
        <p:nvSpPr>
          <p:cNvPr id="43" name="Rectangle 42"/>
          <p:cNvSpPr/>
          <p:nvPr/>
        </p:nvSpPr>
        <p:spPr>
          <a:xfrm>
            <a:off x="4495800" y="4105656"/>
            <a:ext cx="4114800" cy="1066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231775" y="5312664"/>
            <a:ext cx="2133600" cy="1015663"/>
          </a:xfrm>
          <a:prstGeom prst="rect">
            <a:avLst/>
          </a:prstGeom>
          <a:noFill/>
        </p:spPr>
        <p:txBody>
          <a:bodyPr wrap="square" rtlCol="0">
            <a:spAutoFit/>
          </a:bodyPr>
          <a:lstStyle/>
          <a:p>
            <a:pPr algn="r"/>
            <a:r>
              <a:rPr lang="en-US" sz="2000" dirty="0" smtClean="0">
                <a:solidFill>
                  <a:srgbClr val="7030A0"/>
                </a:solidFill>
              </a:rPr>
              <a:t>At the core of the catalyst particle, R=0, then:</a:t>
            </a:r>
          </a:p>
        </p:txBody>
      </p:sp>
      <p:graphicFrame>
        <p:nvGraphicFramePr>
          <p:cNvPr id="43024" name="Object 14"/>
          <p:cNvGraphicFramePr>
            <a:graphicFrameLocks noChangeAspect="1"/>
          </p:cNvGraphicFramePr>
          <p:nvPr>
            <p:extLst/>
          </p:nvPr>
        </p:nvGraphicFramePr>
        <p:xfrm>
          <a:off x="2463800" y="5350595"/>
          <a:ext cx="4356100" cy="939800"/>
        </p:xfrm>
        <a:graphic>
          <a:graphicData uri="http://schemas.openxmlformats.org/presentationml/2006/ole">
            <mc:AlternateContent xmlns:mc="http://schemas.openxmlformats.org/markup-compatibility/2006">
              <mc:Choice xmlns:v="urn:schemas-microsoft-com:vml" Requires="v">
                <p:oleObj spid="_x0000_s75816" name="Equation" r:id="rId15" imgW="4356000" imgH="939600" progId="Equation.DSMT4">
                  <p:embed/>
                </p:oleObj>
              </mc:Choice>
              <mc:Fallback>
                <p:oleObj name="Equation" r:id="rId15" imgW="4356000" imgH="93960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63800" y="5350595"/>
                        <a:ext cx="4356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25" name="Object 14"/>
          <p:cNvGraphicFramePr>
            <a:graphicFrameLocks noChangeAspect="1"/>
          </p:cNvGraphicFramePr>
          <p:nvPr>
            <p:extLst/>
          </p:nvPr>
        </p:nvGraphicFramePr>
        <p:xfrm>
          <a:off x="6972300" y="5457529"/>
          <a:ext cx="1727200" cy="774700"/>
        </p:xfrm>
        <a:graphic>
          <a:graphicData uri="http://schemas.openxmlformats.org/presentationml/2006/ole">
            <mc:AlternateContent xmlns:mc="http://schemas.openxmlformats.org/markup-compatibility/2006">
              <mc:Choice xmlns:v="urn:schemas-microsoft-com:vml" Requires="v">
                <p:oleObj spid="_x0000_s75817" name="Equation" r:id="rId17" imgW="1726920" imgH="774360" progId="Equation.DSMT4">
                  <p:embed/>
                </p:oleObj>
              </mc:Choice>
              <mc:Fallback>
                <p:oleObj name="Equation" r:id="rId17" imgW="1726920" imgH="77436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72300" y="5457529"/>
                        <a:ext cx="17272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 name="TextBox 46"/>
          <p:cNvSpPr txBox="1"/>
          <p:nvPr/>
        </p:nvSpPr>
        <p:spPr>
          <a:xfrm>
            <a:off x="6351248" y="6275832"/>
            <a:ext cx="2792752" cy="400110"/>
          </a:xfrm>
          <a:prstGeom prst="rect">
            <a:avLst/>
          </a:prstGeom>
          <a:noFill/>
        </p:spPr>
        <p:txBody>
          <a:bodyPr wrap="none" rtlCol="0">
            <a:spAutoFit/>
          </a:bodyPr>
          <a:lstStyle/>
          <a:p>
            <a:r>
              <a:rPr lang="en-US" sz="2000" dirty="0" smtClean="0">
                <a:solidFill>
                  <a:srgbClr val="7030A0"/>
                </a:solidFill>
              </a:rPr>
              <a:t>Complete regeneration</a:t>
            </a:r>
          </a:p>
        </p:txBody>
      </p:sp>
      <p:sp>
        <p:nvSpPr>
          <p:cNvPr id="48" name="Rectangle 47"/>
          <p:cNvSpPr/>
          <p:nvPr/>
        </p:nvSpPr>
        <p:spPr>
          <a:xfrm>
            <a:off x="7264400" y="5426964"/>
            <a:ext cx="1463040" cy="822960"/>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123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1996"/>
                                        </p:tgtEl>
                                        <p:attrNameLst>
                                          <p:attrName>style.visibility</p:attrName>
                                        </p:attrNameLst>
                                      </p:cBhvr>
                                      <p:to>
                                        <p:strVal val="visible"/>
                                      </p:to>
                                    </p:set>
                                    <p:animEffect transition="in" filter="wipe(left)">
                                      <p:cBhvr>
                                        <p:cTn id="7" dur="2000"/>
                                        <p:tgtEl>
                                          <p:spTgt spid="4199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0"/>
                                        </p:tgtEl>
                                        <p:attrNameLst>
                                          <p:attrName>style.visibility</p:attrName>
                                        </p:attrNameLst>
                                      </p:cBhvr>
                                      <p:to>
                                        <p:strVal val="visible"/>
                                      </p:to>
                                    </p:set>
                                    <p:animEffect transition="in" filter="checkerboard(across)">
                                      <p:cBhvr>
                                        <p:cTn id="12" dur="500"/>
                                        <p:tgtEl>
                                          <p:spTgt spid="4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3023"/>
                                        </p:tgtEl>
                                        <p:attrNameLst>
                                          <p:attrName>style.visibility</p:attrName>
                                        </p:attrNameLst>
                                      </p:cBhvr>
                                      <p:to>
                                        <p:strVal val="visible"/>
                                      </p:to>
                                    </p:set>
                                    <p:animEffect transition="in" filter="wipe(left)">
                                      <p:cBhvr>
                                        <p:cTn id="17" dur="2000"/>
                                        <p:tgtEl>
                                          <p:spTgt spid="43023"/>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2"/>
                                        </p:tgtEl>
                                        <p:attrNameLst>
                                          <p:attrName>style.visibility</p:attrName>
                                        </p:attrNameLst>
                                      </p:cBhvr>
                                      <p:to>
                                        <p:strVal val="visible"/>
                                      </p:to>
                                    </p:set>
                                    <p:animEffect transition="in" filter="checkerboard(across)">
                                      <p:cBhvr>
                                        <p:cTn id="22" dur="500"/>
                                        <p:tgtEl>
                                          <p:spTgt spid="4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1997"/>
                                        </p:tgtEl>
                                        <p:attrNameLst>
                                          <p:attrName>style.visibility</p:attrName>
                                        </p:attrNameLst>
                                      </p:cBhvr>
                                      <p:to>
                                        <p:strVal val="visible"/>
                                      </p:to>
                                    </p:set>
                                    <p:animEffect transition="in" filter="wipe(left)">
                                      <p:cBhvr>
                                        <p:cTn id="27" dur="2000"/>
                                        <p:tgtEl>
                                          <p:spTgt spid="4199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1998"/>
                                        </p:tgtEl>
                                        <p:attrNameLst>
                                          <p:attrName>style.visibility</p:attrName>
                                        </p:attrNameLst>
                                      </p:cBhvr>
                                      <p:to>
                                        <p:strVal val="visible"/>
                                      </p:to>
                                    </p:set>
                                    <p:animEffect transition="in" filter="wipe(left)">
                                      <p:cBhvr>
                                        <p:cTn id="32" dur="2000"/>
                                        <p:tgtEl>
                                          <p:spTgt spid="41998"/>
                                        </p:tgtEl>
                                      </p:cBhvr>
                                    </p:animEffect>
                                  </p:childTnLst>
                                </p:cTn>
                              </p:par>
                            </p:childTnLst>
                          </p:cTn>
                        </p:par>
                        <p:par>
                          <p:cTn id="33" fill="hold">
                            <p:stCondLst>
                              <p:cond delay="2000"/>
                            </p:stCondLst>
                            <p:childTnLst>
                              <p:par>
                                <p:cTn id="34" presetID="9" presetClass="entr" presetSubtype="0" fill="hold" grpId="0" nodeType="afterEffect">
                                  <p:stCondLst>
                                    <p:cond delay="0"/>
                                  </p:stCondLst>
                                  <p:childTnLst>
                                    <p:set>
                                      <p:cBhvr>
                                        <p:cTn id="35" dur="1" fill="hold">
                                          <p:stCondLst>
                                            <p:cond delay="0"/>
                                          </p:stCondLst>
                                        </p:cTn>
                                        <p:tgtEl>
                                          <p:spTgt spid="43"/>
                                        </p:tgtEl>
                                        <p:attrNameLst>
                                          <p:attrName>style.visibility</p:attrName>
                                        </p:attrNameLst>
                                      </p:cBhvr>
                                      <p:to>
                                        <p:strVal val="visible"/>
                                      </p:to>
                                    </p:set>
                                    <p:animEffect transition="in" filter="dissolve">
                                      <p:cBhvr>
                                        <p:cTn id="36" dur="500"/>
                                        <p:tgtEl>
                                          <p:spTgt spid="43"/>
                                        </p:tgtEl>
                                      </p:cBhvr>
                                    </p:animEffect>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44"/>
                                        </p:tgtEl>
                                        <p:attrNameLst>
                                          <p:attrName>style.visibility</p:attrName>
                                        </p:attrNameLst>
                                      </p:cBhvr>
                                      <p:to>
                                        <p:strVal val="visible"/>
                                      </p:to>
                                    </p:set>
                                    <p:animEffect transition="in" filter="checkerboard(across)">
                                      <p:cBhvr>
                                        <p:cTn id="41" dur="500"/>
                                        <p:tgtEl>
                                          <p:spTgt spid="44"/>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43024"/>
                                        </p:tgtEl>
                                        <p:attrNameLst>
                                          <p:attrName>style.visibility</p:attrName>
                                        </p:attrNameLst>
                                      </p:cBhvr>
                                      <p:to>
                                        <p:strVal val="visible"/>
                                      </p:to>
                                    </p:set>
                                    <p:animEffect transition="in" filter="wipe(left)">
                                      <p:cBhvr>
                                        <p:cTn id="46" dur="2000"/>
                                        <p:tgtEl>
                                          <p:spTgt spid="43024"/>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43025"/>
                                        </p:tgtEl>
                                        <p:attrNameLst>
                                          <p:attrName>style.visibility</p:attrName>
                                        </p:attrNameLst>
                                      </p:cBhvr>
                                      <p:to>
                                        <p:strVal val="visible"/>
                                      </p:to>
                                    </p:set>
                                    <p:animEffect transition="in" filter="wipe(left)">
                                      <p:cBhvr>
                                        <p:cTn id="51" dur="2000"/>
                                        <p:tgtEl>
                                          <p:spTgt spid="43025"/>
                                        </p:tgtEl>
                                      </p:cBhvr>
                                    </p:animEffect>
                                  </p:childTnLst>
                                </p:cTn>
                              </p:par>
                            </p:childTnLst>
                          </p:cTn>
                        </p:par>
                        <p:par>
                          <p:cTn id="52" fill="hold">
                            <p:stCondLst>
                              <p:cond delay="2000"/>
                            </p:stCondLst>
                            <p:childTnLst>
                              <p:par>
                                <p:cTn id="53" presetID="9" presetClass="entr" presetSubtype="0" fill="hold" grpId="0" nodeType="afterEffect">
                                  <p:stCondLst>
                                    <p:cond delay="0"/>
                                  </p:stCondLst>
                                  <p:childTnLst>
                                    <p:set>
                                      <p:cBhvr>
                                        <p:cTn id="54" dur="1" fill="hold">
                                          <p:stCondLst>
                                            <p:cond delay="0"/>
                                          </p:stCondLst>
                                        </p:cTn>
                                        <p:tgtEl>
                                          <p:spTgt spid="47"/>
                                        </p:tgtEl>
                                        <p:attrNameLst>
                                          <p:attrName>style.visibility</p:attrName>
                                        </p:attrNameLst>
                                      </p:cBhvr>
                                      <p:to>
                                        <p:strVal val="visible"/>
                                      </p:to>
                                    </p:set>
                                    <p:animEffect transition="in" filter="dissolve">
                                      <p:cBhvr>
                                        <p:cTn id="55" dur="500"/>
                                        <p:tgtEl>
                                          <p:spTgt spid="47"/>
                                        </p:tgtEl>
                                      </p:cBhvr>
                                    </p:animEffect>
                                  </p:childTnLst>
                                </p:cTn>
                              </p:par>
                            </p:childTnLst>
                          </p:cTn>
                        </p:par>
                        <p:par>
                          <p:cTn id="56" fill="hold">
                            <p:stCondLst>
                              <p:cond delay="2500"/>
                            </p:stCondLst>
                            <p:childTnLst>
                              <p:par>
                                <p:cTn id="57" presetID="9" presetClass="entr" presetSubtype="0" fill="hold" grpId="0" nodeType="afterEffect">
                                  <p:stCondLst>
                                    <p:cond delay="0"/>
                                  </p:stCondLst>
                                  <p:childTnLst>
                                    <p:set>
                                      <p:cBhvr>
                                        <p:cTn id="58" dur="1" fill="hold">
                                          <p:stCondLst>
                                            <p:cond delay="0"/>
                                          </p:stCondLst>
                                        </p:cTn>
                                        <p:tgtEl>
                                          <p:spTgt spid="48"/>
                                        </p:tgtEl>
                                        <p:attrNameLst>
                                          <p:attrName>style.visibility</p:attrName>
                                        </p:attrNameLst>
                                      </p:cBhvr>
                                      <p:to>
                                        <p:strVal val="visible"/>
                                      </p:to>
                                    </p:set>
                                    <p:animEffect transition="in" filter="dissolve">
                                      <p:cBhvr>
                                        <p:cTn id="59"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2" grpId="0"/>
      <p:bldP spid="43" grpId="0" animBg="1"/>
      <p:bldP spid="44" grpId="0"/>
      <p:bldP spid="47" grpId="0"/>
      <p:bldP spid="4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524000"/>
          </a:xfrm>
        </p:spPr>
        <p:txBody>
          <a:bodyPr>
            <a:normAutofit/>
          </a:bodyPr>
          <a:lstStyle/>
          <a:p>
            <a:r>
              <a:rPr lang="en-US" dirty="0" smtClean="0"/>
              <a:t>L20: Internal Diffusion Effects in Spherical Catalyst Particles</a:t>
            </a:r>
            <a:endParaRPr lang="en-US" dirty="0"/>
          </a:p>
        </p:txBody>
      </p:sp>
      <p:sp>
        <p:nvSpPr>
          <p:cNvPr id="5" name="Text Box 4"/>
          <p:cNvSpPr txBox="1">
            <a:spLocks noChangeArrowheads="1"/>
          </p:cNvSpPr>
          <p:nvPr/>
        </p:nvSpPr>
        <p:spPr bwMode="auto">
          <a:xfrm>
            <a:off x="235927" y="1715631"/>
            <a:ext cx="8626719" cy="2246769"/>
          </a:xfrm>
          <a:prstGeom prst="rect">
            <a:avLst/>
          </a:prstGeom>
          <a:noFill/>
          <a:ln w="9525">
            <a:noFill/>
            <a:miter lim="800000"/>
            <a:headEnd/>
            <a:tailEnd/>
          </a:ln>
          <a:effectLst/>
        </p:spPr>
        <p:txBody>
          <a:bodyPr anchor="ctr">
            <a:spAutoFit/>
          </a:bodyPr>
          <a:lstStyle/>
          <a:p>
            <a:pPr>
              <a:spcBef>
                <a:spcPct val="50000"/>
              </a:spcBef>
            </a:pPr>
            <a:r>
              <a:rPr lang="en-GB" altLang="zh-TW" sz="2000" dirty="0"/>
              <a:t>Internal diffusion: diffusion of the reactants or products from the external pellet surface (pore mouth) to the interior of the pellet. (Chapter 12) </a:t>
            </a:r>
          </a:p>
          <a:p>
            <a:pPr>
              <a:spcBef>
                <a:spcPct val="50000"/>
              </a:spcBef>
            </a:pPr>
            <a:r>
              <a:rPr lang="en-GB" altLang="zh-TW" sz="2000" dirty="0"/>
              <a:t>When the reactants diffuse into the pores within the catalyst pellet, the concentration at the pore mouth will be higher than that inside the pore and the entire catalytic surface is not accessible to the same concentration.</a:t>
            </a:r>
          </a:p>
          <a:p>
            <a:pPr>
              <a:spcBef>
                <a:spcPct val="50000"/>
              </a:spcBef>
            </a:pPr>
            <a:endParaRPr lang="en-GB" altLang="zh-TW" sz="2000" dirty="0"/>
          </a:p>
        </p:txBody>
      </p:sp>
      <p:sp>
        <p:nvSpPr>
          <p:cNvPr id="12" name="TextBox 11"/>
          <p:cNvSpPr txBox="1"/>
          <p:nvPr/>
        </p:nvSpPr>
        <p:spPr>
          <a:xfrm>
            <a:off x="4210280" y="4038600"/>
            <a:ext cx="1981200" cy="707886"/>
          </a:xfrm>
          <a:prstGeom prst="rect">
            <a:avLst/>
          </a:prstGeom>
          <a:noFill/>
        </p:spPr>
        <p:txBody>
          <a:bodyPr wrap="square" rtlCol="0">
            <a:spAutoFit/>
          </a:bodyPr>
          <a:lstStyle/>
          <a:p>
            <a:r>
              <a:rPr lang="en-US" sz="2000" dirty="0" smtClean="0"/>
              <a:t>Porous catalyst particle</a:t>
            </a:r>
          </a:p>
        </p:txBody>
      </p:sp>
      <p:grpSp>
        <p:nvGrpSpPr>
          <p:cNvPr id="16" name="Group 15"/>
          <p:cNvGrpSpPr/>
          <p:nvPr/>
        </p:nvGrpSpPr>
        <p:grpSpPr>
          <a:xfrm>
            <a:off x="609600" y="4038600"/>
            <a:ext cx="5629890" cy="1981200"/>
            <a:chOff x="1892645" y="4191000"/>
            <a:chExt cx="5629890" cy="1981200"/>
          </a:xfrm>
        </p:grpSpPr>
        <p:sp>
          <p:nvSpPr>
            <p:cNvPr id="6" name="Oval 5"/>
            <p:cNvSpPr>
              <a:spLocks noChangeAspect="1"/>
            </p:cNvSpPr>
            <p:nvPr/>
          </p:nvSpPr>
          <p:spPr>
            <a:xfrm>
              <a:off x="3657600" y="4343400"/>
              <a:ext cx="1828800" cy="1828800"/>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p:cNvCxnSpPr/>
            <p:nvPr/>
          </p:nvCxnSpPr>
          <p:spPr>
            <a:xfrm>
              <a:off x="2286000" y="5181600"/>
              <a:ext cx="1371600" cy="1588"/>
            </a:xfrm>
            <a:prstGeom prst="straightConnector1">
              <a:avLst/>
            </a:prstGeom>
            <a:ln w="38100">
              <a:solidFill>
                <a:srgbClr val="006600"/>
              </a:solidFill>
              <a:headEnd type="oval" w="med" len="med"/>
              <a:tailEnd type="stealth" w="lg" len="lg"/>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892645" y="4743800"/>
              <a:ext cx="579005" cy="400110"/>
            </a:xfrm>
            <a:prstGeom prst="rect">
              <a:avLst/>
            </a:prstGeom>
            <a:noFill/>
          </p:spPr>
          <p:txBody>
            <a:bodyPr wrap="none" rtlCol="0">
              <a:spAutoFit/>
            </a:bodyPr>
            <a:lstStyle/>
            <a:p>
              <a:r>
                <a:rPr lang="en-US" sz="2000" dirty="0" err="1" smtClean="0"/>
                <a:t>C</a:t>
              </a:r>
              <a:r>
                <a:rPr lang="en-US" sz="2000" baseline="-25000" dirty="0" err="1" smtClean="0"/>
                <a:t>Ab</a:t>
              </a:r>
              <a:endParaRPr lang="en-US" sz="2000" dirty="0" smtClean="0"/>
            </a:p>
          </p:txBody>
        </p:sp>
        <p:sp>
          <p:nvSpPr>
            <p:cNvPr id="10" name="TextBox 9"/>
            <p:cNvSpPr txBox="1"/>
            <p:nvPr/>
          </p:nvSpPr>
          <p:spPr>
            <a:xfrm>
              <a:off x="2286000" y="5334000"/>
              <a:ext cx="1295400" cy="707886"/>
            </a:xfrm>
            <a:prstGeom prst="rect">
              <a:avLst/>
            </a:prstGeom>
            <a:noFill/>
          </p:spPr>
          <p:txBody>
            <a:bodyPr wrap="square" rtlCol="0">
              <a:spAutoFit/>
            </a:bodyPr>
            <a:lstStyle/>
            <a:p>
              <a:pPr algn="ctr"/>
              <a:r>
                <a:rPr lang="en-US" sz="2000" dirty="0" smtClean="0"/>
                <a:t>External diffusion</a:t>
              </a:r>
            </a:p>
          </p:txBody>
        </p:sp>
        <p:sp>
          <p:nvSpPr>
            <p:cNvPr id="11" name="TextBox 10"/>
            <p:cNvSpPr txBox="1"/>
            <p:nvPr/>
          </p:nvSpPr>
          <p:spPr>
            <a:xfrm>
              <a:off x="3505200" y="4191000"/>
              <a:ext cx="569387" cy="400110"/>
            </a:xfrm>
            <a:prstGeom prst="rect">
              <a:avLst/>
            </a:prstGeom>
            <a:noFill/>
          </p:spPr>
          <p:txBody>
            <a:bodyPr wrap="none" rtlCol="0">
              <a:spAutoFit/>
            </a:bodyPr>
            <a:lstStyle/>
            <a:p>
              <a:r>
                <a:rPr lang="en-US" sz="2000" dirty="0" smtClean="0"/>
                <a:t>C</a:t>
              </a:r>
              <a:r>
                <a:rPr lang="en-US" sz="2000" baseline="-25000" dirty="0" smtClean="0"/>
                <a:t>As</a:t>
              </a:r>
              <a:endParaRPr lang="en-US" sz="2000" dirty="0" smtClean="0"/>
            </a:p>
          </p:txBody>
        </p:sp>
        <p:cxnSp>
          <p:nvCxnSpPr>
            <p:cNvPr id="14" name="Straight Arrow Connector 13"/>
            <p:cNvCxnSpPr/>
            <p:nvPr/>
          </p:nvCxnSpPr>
          <p:spPr>
            <a:xfrm rot="5400000">
              <a:off x="5029200" y="4495800"/>
              <a:ext cx="457200" cy="4572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486400" y="5334000"/>
              <a:ext cx="2036135" cy="400110"/>
            </a:xfrm>
            <a:prstGeom prst="rect">
              <a:avLst/>
            </a:prstGeom>
            <a:noFill/>
          </p:spPr>
          <p:txBody>
            <a:bodyPr wrap="none" rtlCol="0">
              <a:spAutoFit/>
            </a:bodyPr>
            <a:lstStyle/>
            <a:p>
              <a:r>
                <a:rPr lang="en-US" sz="2000" dirty="0" smtClean="0"/>
                <a:t>External surface</a:t>
              </a:r>
            </a:p>
          </p:txBody>
        </p:sp>
      </p:grpSp>
      <p:sp>
        <p:nvSpPr>
          <p:cNvPr id="17" name="Freeform 16"/>
          <p:cNvSpPr/>
          <p:nvPr/>
        </p:nvSpPr>
        <p:spPr>
          <a:xfrm>
            <a:off x="2446115" y="4918364"/>
            <a:ext cx="731520" cy="257694"/>
          </a:xfrm>
          <a:custGeom>
            <a:avLst/>
            <a:gdLst>
              <a:gd name="connsiteX0" fmla="*/ 0 w 731520"/>
              <a:gd name="connsiteY0" fmla="*/ 83127 h 257694"/>
              <a:gd name="connsiteX1" fmla="*/ 116379 w 731520"/>
              <a:gd name="connsiteY1" fmla="*/ 16625 h 257694"/>
              <a:gd name="connsiteX2" fmla="*/ 182880 w 731520"/>
              <a:gd name="connsiteY2" fmla="*/ 182880 h 257694"/>
              <a:gd name="connsiteX3" fmla="*/ 349135 w 731520"/>
              <a:gd name="connsiteY3" fmla="*/ 66501 h 257694"/>
              <a:gd name="connsiteX4" fmla="*/ 432262 w 731520"/>
              <a:gd name="connsiteY4" fmla="*/ 249381 h 257694"/>
              <a:gd name="connsiteX5" fmla="*/ 565266 w 731520"/>
              <a:gd name="connsiteY5" fmla="*/ 116378 h 257694"/>
              <a:gd name="connsiteX6" fmla="*/ 731520 w 731520"/>
              <a:gd name="connsiteY6" fmla="*/ 182880 h 257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1520" h="257694">
                <a:moveTo>
                  <a:pt x="0" y="83127"/>
                </a:moveTo>
                <a:cubicBezTo>
                  <a:pt x="42949" y="41563"/>
                  <a:pt x="85899" y="0"/>
                  <a:pt x="116379" y="16625"/>
                </a:cubicBezTo>
                <a:cubicBezTo>
                  <a:pt x="146859" y="33250"/>
                  <a:pt x="144087" y="174567"/>
                  <a:pt x="182880" y="182880"/>
                </a:cubicBezTo>
                <a:cubicBezTo>
                  <a:pt x="221673" y="191193"/>
                  <a:pt x="307571" y="55418"/>
                  <a:pt x="349135" y="66501"/>
                </a:cubicBezTo>
                <a:cubicBezTo>
                  <a:pt x="390699" y="77585"/>
                  <a:pt x="396240" y="241068"/>
                  <a:pt x="432262" y="249381"/>
                </a:cubicBezTo>
                <a:cubicBezTo>
                  <a:pt x="468284" y="257694"/>
                  <a:pt x="515390" y="127461"/>
                  <a:pt x="565266" y="116378"/>
                </a:cubicBezTo>
                <a:cubicBezTo>
                  <a:pt x="615142" y="105295"/>
                  <a:pt x="673331" y="144087"/>
                  <a:pt x="731520" y="182880"/>
                </a:cubicBezTo>
              </a:path>
            </a:pathLst>
          </a:custGeom>
          <a:ln w="38100">
            <a:solidFill>
              <a:srgbClr val="006600"/>
            </a:solidFill>
            <a:headEnd type="oval" w="med" len="med"/>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Box 17"/>
          <p:cNvSpPr txBox="1"/>
          <p:nvPr/>
        </p:nvSpPr>
        <p:spPr>
          <a:xfrm>
            <a:off x="2810490" y="5105400"/>
            <a:ext cx="1295400" cy="707886"/>
          </a:xfrm>
          <a:prstGeom prst="rect">
            <a:avLst/>
          </a:prstGeom>
          <a:noFill/>
        </p:spPr>
        <p:txBody>
          <a:bodyPr wrap="square" rtlCol="0">
            <a:spAutoFit/>
          </a:bodyPr>
          <a:lstStyle/>
          <a:p>
            <a:pPr algn="ctr"/>
            <a:r>
              <a:rPr lang="en-US" sz="2000" dirty="0" smtClean="0"/>
              <a:t>Internal diffusion </a:t>
            </a:r>
          </a:p>
        </p:txBody>
      </p:sp>
      <p:sp>
        <p:nvSpPr>
          <p:cNvPr id="19" name="TextBox 18"/>
          <p:cNvSpPr txBox="1"/>
          <p:nvPr/>
        </p:nvSpPr>
        <p:spPr>
          <a:xfrm>
            <a:off x="2658090" y="4572000"/>
            <a:ext cx="739305" cy="400110"/>
          </a:xfrm>
          <a:prstGeom prst="rect">
            <a:avLst/>
          </a:prstGeom>
          <a:noFill/>
        </p:spPr>
        <p:txBody>
          <a:bodyPr wrap="none" rtlCol="0">
            <a:spAutoFit/>
          </a:bodyPr>
          <a:lstStyle/>
          <a:p>
            <a:r>
              <a:rPr lang="en-US" sz="2000" dirty="0" smtClean="0">
                <a:solidFill>
                  <a:srgbClr val="006600"/>
                </a:solidFill>
              </a:rPr>
              <a:t>C</a:t>
            </a:r>
            <a:r>
              <a:rPr lang="en-US" sz="2000" baseline="-25000" dirty="0" smtClean="0">
                <a:solidFill>
                  <a:srgbClr val="006600"/>
                </a:solidFill>
              </a:rPr>
              <a:t>A</a:t>
            </a:r>
            <a:r>
              <a:rPr lang="en-US" sz="2000" dirty="0" smtClean="0">
                <a:solidFill>
                  <a:srgbClr val="006600"/>
                </a:solidFill>
              </a:rPr>
              <a:t>(r)</a:t>
            </a:r>
          </a:p>
        </p:txBody>
      </p:sp>
      <p:sp>
        <p:nvSpPr>
          <p:cNvPr id="20" name="TextBox 19"/>
          <p:cNvSpPr txBox="1"/>
          <p:nvPr/>
        </p:nvSpPr>
        <p:spPr>
          <a:xfrm>
            <a:off x="6260511" y="3538478"/>
            <a:ext cx="2632161" cy="2862322"/>
          </a:xfrm>
          <a:prstGeom prst="rect">
            <a:avLst/>
          </a:prstGeom>
          <a:noFill/>
        </p:spPr>
        <p:txBody>
          <a:bodyPr wrap="square" rtlCol="0">
            <a:spAutoFit/>
          </a:bodyPr>
          <a:lstStyle/>
          <a:p>
            <a:r>
              <a:rPr lang="en-US" dirty="0" smtClean="0">
                <a:solidFill>
                  <a:srgbClr val="0000FF"/>
                </a:solidFill>
              </a:rPr>
              <a:t>Though A is diffusing inwards, convention of shell balance is flux is in direction of increasing r. (flux is positive in direction of increasing r).  In actuality, flux of A will have a negative sign since it moves inwards. </a:t>
            </a:r>
          </a:p>
        </p:txBody>
      </p:sp>
    </p:spTree>
    <p:extLst>
      <p:ext uri="{BB962C8B-B14F-4D97-AF65-F5344CB8AC3E}">
        <p14:creationId xmlns:p14="http://schemas.microsoft.com/office/powerpoint/2010/main" val="4127415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Text Box 2"/>
          <p:cNvSpPr txBox="1">
            <a:spLocks noChangeArrowheads="1"/>
          </p:cNvSpPr>
          <p:nvPr/>
        </p:nvSpPr>
        <p:spPr bwMode="auto">
          <a:xfrm>
            <a:off x="2743200" y="1143000"/>
            <a:ext cx="6100397" cy="707886"/>
          </a:xfrm>
          <a:prstGeom prst="rect">
            <a:avLst/>
          </a:prstGeom>
          <a:noFill/>
          <a:ln w="9525">
            <a:noFill/>
            <a:miter lim="800000"/>
            <a:headEnd/>
            <a:tailEnd/>
          </a:ln>
          <a:effectLst/>
        </p:spPr>
        <p:txBody>
          <a:bodyPr wrap="square">
            <a:spAutoFit/>
          </a:bodyPr>
          <a:lstStyle/>
          <a:p>
            <a:r>
              <a:rPr lang="en-GB" altLang="zh-TW" sz="2000" dirty="0"/>
              <a:t>An irreversible </a:t>
            </a:r>
            <a:r>
              <a:rPr lang="en-GB" altLang="zh-TW" sz="2000" dirty="0" err="1" smtClean="0"/>
              <a:t>rxn</a:t>
            </a:r>
            <a:r>
              <a:rPr lang="en-GB" altLang="zh-TW" sz="2000" dirty="0" smtClean="0"/>
              <a:t> A→B occurs </a:t>
            </a:r>
            <a:r>
              <a:rPr lang="en-GB" altLang="zh-TW" sz="2000" dirty="0"/>
              <a:t>on the surface of </a:t>
            </a:r>
            <a:r>
              <a:rPr lang="en-GB" altLang="zh-TW" sz="2000" dirty="0" smtClean="0"/>
              <a:t> </a:t>
            </a:r>
            <a:r>
              <a:rPr lang="en-GB" altLang="zh-TW" sz="2000" dirty="0"/>
              <a:t>pore walls within </a:t>
            </a:r>
            <a:r>
              <a:rPr lang="en-GB" altLang="zh-TW" sz="2000" dirty="0" smtClean="0"/>
              <a:t>a spherical </a:t>
            </a:r>
            <a:r>
              <a:rPr lang="en-GB" altLang="zh-TW" sz="2000" dirty="0"/>
              <a:t>pellet of radius </a:t>
            </a:r>
            <a:r>
              <a:rPr lang="en-GB" altLang="zh-TW" sz="2000" dirty="0" smtClean="0"/>
              <a:t>R:</a:t>
            </a:r>
            <a:endParaRPr lang="en-GB" altLang="zh-TW" sz="2000" dirty="0"/>
          </a:p>
        </p:txBody>
      </p:sp>
      <p:grpSp>
        <p:nvGrpSpPr>
          <p:cNvPr id="2" name="Group 36"/>
          <p:cNvGrpSpPr>
            <a:grpSpLocks/>
          </p:cNvGrpSpPr>
          <p:nvPr/>
        </p:nvGrpSpPr>
        <p:grpSpPr bwMode="auto">
          <a:xfrm>
            <a:off x="100076" y="762000"/>
            <a:ext cx="2490724" cy="2325861"/>
            <a:chOff x="192" y="678"/>
            <a:chExt cx="1627" cy="1443"/>
          </a:xfrm>
        </p:grpSpPr>
        <p:grpSp>
          <p:nvGrpSpPr>
            <p:cNvPr id="3" name="Group 4"/>
            <p:cNvGrpSpPr>
              <a:grpSpLocks/>
            </p:cNvGrpSpPr>
            <p:nvPr/>
          </p:nvGrpSpPr>
          <p:grpSpPr bwMode="auto">
            <a:xfrm>
              <a:off x="326" y="703"/>
              <a:ext cx="1493" cy="1418"/>
              <a:chOff x="311" y="2344"/>
              <a:chExt cx="1132" cy="1044"/>
            </a:xfrm>
          </p:grpSpPr>
          <p:grpSp>
            <p:nvGrpSpPr>
              <p:cNvPr id="4" name="Group 5" descr="新聞紙"/>
              <p:cNvGrpSpPr>
                <a:grpSpLocks/>
              </p:cNvGrpSpPr>
              <p:nvPr/>
            </p:nvGrpSpPr>
            <p:grpSpPr bwMode="auto">
              <a:xfrm>
                <a:off x="311" y="2344"/>
                <a:ext cx="1132" cy="1044"/>
                <a:chOff x="436" y="2586"/>
                <a:chExt cx="1132" cy="1044"/>
              </a:xfrm>
            </p:grpSpPr>
            <p:sp>
              <p:nvSpPr>
                <p:cNvPr id="340998" name="Oval 6" descr="新聞紙"/>
                <p:cNvSpPr>
                  <a:spLocks noChangeArrowheads="1"/>
                </p:cNvSpPr>
                <p:nvPr/>
              </p:nvSpPr>
              <p:spPr bwMode="auto">
                <a:xfrm>
                  <a:off x="436" y="2586"/>
                  <a:ext cx="1132" cy="1044"/>
                </a:xfrm>
                <a:prstGeom prst="ellipse">
                  <a:avLst/>
                </a:prstGeom>
                <a:blipFill dpi="0" rotWithShape="0">
                  <a:blip r:embed="rId3" cstate="print"/>
                  <a:srcRect/>
                  <a:tile tx="0" ty="0" sx="100000" sy="100000" flip="none" algn="tl"/>
                </a:blipFill>
                <a:ln w="9525">
                  <a:solidFill>
                    <a:srgbClr val="808080"/>
                  </a:solidFill>
                  <a:round/>
                  <a:headEnd/>
                  <a:tailEnd/>
                </a:ln>
                <a:effectLst/>
              </p:spPr>
              <p:txBody>
                <a:bodyPr wrap="none" anchor="ctr"/>
                <a:lstStyle/>
                <a:p>
                  <a:endParaRPr lang="en-US"/>
                </a:p>
              </p:txBody>
            </p:sp>
            <p:sp>
              <p:nvSpPr>
                <p:cNvPr id="340999" name="Freeform 7" descr="新聞紙"/>
                <p:cNvSpPr>
                  <a:spLocks/>
                </p:cNvSpPr>
                <p:nvPr/>
              </p:nvSpPr>
              <p:spPr bwMode="auto">
                <a:xfrm>
                  <a:off x="971" y="2592"/>
                  <a:ext cx="65" cy="382"/>
                </a:xfrm>
                <a:custGeom>
                  <a:avLst/>
                  <a:gdLst/>
                  <a:ahLst/>
                  <a:cxnLst>
                    <a:cxn ang="0">
                      <a:pos x="34" y="0"/>
                    </a:cxn>
                    <a:cxn ang="0">
                      <a:pos x="34" y="280"/>
                    </a:cxn>
                    <a:cxn ang="0">
                      <a:pos x="65" y="327"/>
                    </a:cxn>
                    <a:cxn ang="0">
                      <a:pos x="65" y="382"/>
                    </a:cxn>
                  </a:cxnLst>
                  <a:rect l="0" t="0" r="r" b="b"/>
                  <a:pathLst>
                    <a:path w="65" h="382">
                      <a:moveTo>
                        <a:pt x="34" y="0"/>
                      </a:moveTo>
                      <a:cubicBezTo>
                        <a:pt x="0" y="99"/>
                        <a:pt x="7" y="69"/>
                        <a:pt x="34" y="280"/>
                      </a:cubicBezTo>
                      <a:cubicBezTo>
                        <a:pt x="36" y="299"/>
                        <a:pt x="65" y="308"/>
                        <a:pt x="65" y="327"/>
                      </a:cubicBezTo>
                      <a:cubicBezTo>
                        <a:pt x="65" y="345"/>
                        <a:pt x="65" y="364"/>
                        <a:pt x="65" y="382"/>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0" name="Freeform 8" descr="新聞紙"/>
                <p:cNvSpPr>
                  <a:spLocks/>
                </p:cNvSpPr>
                <p:nvPr/>
              </p:nvSpPr>
              <p:spPr bwMode="auto">
                <a:xfrm>
                  <a:off x="999" y="3039"/>
                  <a:ext cx="500" cy="148"/>
                </a:xfrm>
                <a:custGeom>
                  <a:avLst/>
                  <a:gdLst/>
                  <a:ahLst/>
                  <a:cxnLst>
                    <a:cxn ang="0">
                      <a:pos x="497" y="0"/>
                    </a:cxn>
                    <a:cxn ang="0">
                      <a:pos x="411" y="31"/>
                    </a:cxn>
                    <a:cxn ang="0">
                      <a:pos x="146" y="63"/>
                    </a:cxn>
                    <a:cxn ang="0">
                      <a:pos x="76" y="94"/>
                    </a:cxn>
                    <a:cxn ang="0">
                      <a:pos x="6" y="148"/>
                    </a:cxn>
                    <a:cxn ang="0">
                      <a:pos x="22" y="141"/>
                    </a:cxn>
                  </a:cxnLst>
                  <a:rect l="0" t="0" r="r" b="b"/>
                  <a:pathLst>
                    <a:path w="500" h="148">
                      <a:moveTo>
                        <a:pt x="497" y="0"/>
                      </a:moveTo>
                      <a:cubicBezTo>
                        <a:pt x="480" y="51"/>
                        <a:pt x="500" y="16"/>
                        <a:pt x="411" y="31"/>
                      </a:cubicBezTo>
                      <a:cubicBezTo>
                        <a:pt x="322" y="46"/>
                        <a:pt x="237" y="56"/>
                        <a:pt x="146" y="63"/>
                      </a:cubicBezTo>
                      <a:cubicBezTo>
                        <a:pt x="120" y="71"/>
                        <a:pt x="100" y="75"/>
                        <a:pt x="76" y="94"/>
                      </a:cubicBezTo>
                      <a:cubicBezTo>
                        <a:pt x="52" y="112"/>
                        <a:pt x="41" y="148"/>
                        <a:pt x="6" y="148"/>
                      </a:cubicBezTo>
                      <a:cubicBezTo>
                        <a:pt x="0" y="148"/>
                        <a:pt x="17" y="143"/>
                        <a:pt x="22" y="141"/>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1" name="Freeform 9" descr="新聞紙"/>
                <p:cNvSpPr>
                  <a:spLocks/>
                </p:cNvSpPr>
                <p:nvPr/>
              </p:nvSpPr>
              <p:spPr bwMode="auto">
                <a:xfrm>
                  <a:off x="441" y="2896"/>
                  <a:ext cx="319" cy="280"/>
                </a:xfrm>
                <a:custGeom>
                  <a:avLst/>
                  <a:gdLst/>
                  <a:ahLst/>
                  <a:cxnLst>
                    <a:cxn ang="0">
                      <a:pos x="0" y="148"/>
                    </a:cxn>
                    <a:cxn ang="0">
                      <a:pos x="70" y="86"/>
                    </a:cxn>
                    <a:cxn ang="0">
                      <a:pos x="171" y="0"/>
                    </a:cxn>
                    <a:cxn ang="0">
                      <a:pos x="265" y="132"/>
                    </a:cxn>
                    <a:cxn ang="0">
                      <a:pos x="319" y="280"/>
                    </a:cxn>
                  </a:cxnLst>
                  <a:rect l="0" t="0" r="r" b="b"/>
                  <a:pathLst>
                    <a:path w="319" h="280">
                      <a:moveTo>
                        <a:pt x="0" y="148"/>
                      </a:moveTo>
                      <a:cubicBezTo>
                        <a:pt x="53" y="95"/>
                        <a:pt x="28" y="113"/>
                        <a:pt x="70" y="86"/>
                      </a:cubicBezTo>
                      <a:cubicBezTo>
                        <a:pt x="83" y="46"/>
                        <a:pt x="131" y="14"/>
                        <a:pt x="171" y="0"/>
                      </a:cubicBezTo>
                      <a:cubicBezTo>
                        <a:pt x="237" y="31"/>
                        <a:pt x="247" y="63"/>
                        <a:pt x="265" y="132"/>
                      </a:cubicBezTo>
                      <a:cubicBezTo>
                        <a:pt x="272" y="228"/>
                        <a:pt x="247" y="246"/>
                        <a:pt x="319" y="28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2" name="Freeform 10" descr="新聞紙"/>
                <p:cNvSpPr>
                  <a:spLocks/>
                </p:cNvSpPr>
                <p:nvPr/>
              </p:nvSpPr>
              <p:spPr bwMode="auto">
                <a:xfrm>
                  <a:off x="587" y="3143"/>
                  <a:ext cx="270" cy="335"/>
                </a:xfrm>
                <a:custGeom>
                  <a:avLst/>
                  <a:gdLst/>
                  <a:ahLst/>
                  <a:cxnLst>
                    <a:cxn ang="0">
                      <a:pos x="0" y="335"/>
                    </a:cxn>
                    <a:cxn ang="0">
                      <a:pos x="132" y="296"/>
                    </a:cxn>
                    <a:cxn ang="0">
                      <a:pos x="210" y="319"/>
                    </a:cxn>
                    <a:cxn ang="0">
                      <a:pos x="233" y="0"/>
                    </a:cxn>
                  </a:cxnLst>
                  <a:rect l="0" t="0" r="r" b="b"/>
                  <a:pathLst>
                    <a:path w="270" h="335">
                      <a:moveTo>
                        <a:pt x="0" y="335"/>
                      </a:moveTo>
                      <a:cubicBezTo>
                        <a:pt x="20" y="267"/>
                        <a:pt x="69" y="291"/>
                        <a:pt x="132" y="296"/>
                      </a:cubicBezTo>
                      <a:cubicBezTo>
                        <a:pt x="166" y="313"/>
                        <a:pt x="174" y="332"/>
                        <a:pt x="210" y="319"/>
                      </a:cubicBezTo>
                      <a:cubicBezTo>
                        <a:pt x="270" y="233"/>
                        <a:pt x="233" y="77"/>
                        <a:pt x="233" y="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3" name="Freeform 11" descr="新聞紙"/>
                <p:cNvSpPr>
                  <a:spLocks/>
                </p:cNvSpPr>
                <p:nvPr/>
              </p:nvSpPr>
              <p:spPr bwMode="auto">
                <a:xfrm>
                  <a:off x="506" y="3374"/>
                  <a:ext cx="195" cy="21"/>
                </a:xfrm>
                <a:custGeom>
                  <a:avLst/>
                  <a:gdLst/>
                  <a:ahLst/>
                  <a:cxnLst>
                    <a:cxn ang="0">
                      <a:pos x="0" y="0"/>
                    </a:cxn>
                    <a:cxn ang="0">
                      <a:pos x="195" y="16"/>
                    </a:cxn>
                  </a:cxnLst>
                  <a:rect l="0" t="0" r="r" b="b"/>
                  <a:pathLst>
                    <a:path w="195" h="21">
                      <a:moveTo>
                        <a:pt x="0" y="0"/>
                      </a:moveTo>
                      <a:cubicBezTo>
                        <a:pt x="63" y="21"/>
                        <a:pt x="129" y="16"/>
                        <a:pt x="195" y="16"/>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4" name="Freeform 12" descr="新聞紙"/>
                <p:cNvSpPr>
                  <a:spLocks/>
                </p:cNvSpPr>
                <p:nvPr/>
              </p:nvSpPr>
              <p:spPr bwMode="auto">
                <a:xfrm>
                  <a:off x="1055" y="3273"/>
                  <a:ext cx="348" cy="195"/>
                </a:xfrm>
                <a:custGeom>
                  <a:avLst/>
                  <a:gdLst/>
                  <a:ahLst/>
                  <a:cxnLst>
                    <a:cxn ang="0">
                      <a:pos x="348" y="195"/>
                    </a:cxn>
                    <a:cxn ang="0">
                      <a:pos x="301" y="187"/>
                    </a:cxn>
                    <a:cxn ang="0">
                      <a:pos x="238" y="140"/>
                    </a:cxn>
                    <a:cxn ang="0">
                      <a:pos x="207" y="62"/>
                    </a:cxn>
                    <a:cxn ang="0">
                      <a:pos x="90" y="0"/>
                    </a:cxn>
                    <a:cxn ang="0">
                      <a:pos x="36" y="8"/>
                    </a:cxn>
                    <a:cxn ang="0">
                      <a:pos x="12" y="140"/>
                    </a:cxn>
                  </a:cxnLst>
                  <a:rect l="0" t="0" r="r" b="b"/>
                  <a:pathLst>
                    <a:path w="348" h="195">
                      <a:moveTo>
                        <a:pt x="348" y="195"/>
                      </a:moveTo>
                      <a:cubicBezTo>
                        <a:pt x="332" y="192"/>
                        <a:pt x="315" y="194"/>
                        <a:pt x="301" y="187"/>
                      </a:cubicBezTo>
                      <a:cubicBezTo>
                        <a:pt x="278" y="175"/>
                        <a:pt x="238" y="140"/>
                        <a:pt x="238" y="140"/>
                      </a:cubicBezTo>
                      <a:cubicBezTo>
                        <a:pt x="216" y="94"/>
                        <a:pt x="227" y="120"/>
                        <a:pt x="207" y="62"/>
                      </a:cubicBezTo>
                      <a:cubicBezTo>
                        <a:pt x="194" y="24"/>
                        <a:pt x="124" y="9"/>
                        <a:pt x="90" y="0"/>
                      </a:cubicBezTo>
                      <a:cubicBezTo>
                        <a:pt x="72" y="3"/>
                        <a:pt x="53" y="1"/>
                        <a:pt x="36" y="8"/>
                      </a:cubicBezTo>
                      <a:cubicBezTo>
                        <a:pt x="0" y="24"/>
                        <a:pt x="12" y="126"/>
                        <a:pt x="12" y="14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5" name="Freeform 13" descr="新聞紙"/>
                <p:cNvSpPr>
                  <a:spLocks/>
                </p:cNvSpPr>
                <p:nvPr/>
              </p:nvSpPr>
              <p:spPr bwMode="auto">
                <a:xfrm>
                  <a:off x="728" y="2650"/>
                  <a:ext cx="152" cy="428"/>
                </a:xfrm>
                <a:custGeom>
                  <a:avLst/>
                  <a:gdLst/>
                  <a:ahLst/>
                  <a:cxnLst>
                    <a:cxn ang="0">
                      <a:pos x="4" y="0"/>
                    </a:cxn>
                    <a:cxn ang="0">
                      <a:pos x="12" y="163"/>
                    </a:cxn>
                    <a:cxn ang="0">
                      <a:pos x="43" y="171"/>
                    </a:cxn>
                    <a:cxn ang="0">
                      <a:pos x="90" y="218"/>
                    </a:cxn>
                    <a:cxn ang="0">
                      <a:pos x="98" y="249"/>
                    </a:cxn>
                    <a:cxn ang="0">
                      <a:pos x="106" y="405"/>
                    </a:cxn>
                    <a:cxn ang="0">
                      <a:pos x="152" y="428"/>
                    </a:cxn>
                  </a:cxnLst>
                  <a:rect l="0" t="0" r="r" b="b"/>
                  <a:pathLst>
                    <a:path w="152" h="428">
                      <a:moveTo>
                        <a:pt x="4" y="0"/>
                      </a:moveTo>
                      <a:cubicBezTo>
                        <a:pt x="7" y="54"/>
                        <a:pt x="0" y="110"/>
                        <a:pt x="12" y="163"/>
                      </a:cubicBezTo>
                      <a:cubicBezTo>
                        <a:pt x="14" y="173"/>
                        <a:pt x="34" y="165"/>
                        <a:pt x="43" y="171"/>
                      </a:cubicBezTo>
                      <a:cubicBezTo>
                        <a:pt x="61" y="184"/>
                        <a:pt x="90" y="218"/>
                        <a:pt x="90" y="218"/>
                      </a:cubicBezTo>
                      <a:cubicBezTo>
                        <a:pt x="93" y="228"/>
                        <a:pt x="97" y="238"/>
                        <a:pt x="98" y="249"/>
                      </a:cubicBezTo>
                      <a:cubicBezTo>
                        <a:pt x="102" y="301"/>
                        <a:pt x="97" y="354"/>
                        <a:pt x="106" y="405"/>
                      </a:cubicBezTo>
                      <a:cubicBezTo>
                        <a:pt x="109" y="422"/>
                        <a:pt x="152" y="428"/>
                        <a:pt x="152" y="428"/>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341006" name="Freeform 14" descr="新聞紙"/>
              <p:cNvSpPr>
                <a:spLocks/>
              </p:cNvSpPr>
              <p:nvPr/>
            </p:nvSpPr>
            <p:spPr bwMode="auto">
              <a:xfrm>
                <a:off x="958" y="2524"/>
                <a:ext cx="173" cy="328"/>
              </a:xfrm>
              <a:custGeom>
                <a:avLst/>
                <a:gdLst/>
                <a:ahLst/>
                <a:cxnLst>
                  <a:cxn ang="0">
                    <a:pos x="109" y="328"/>
                  </a:cxn>
                  <a:cxn ang="0">
                    <a:pos x="148" y="235"/>
                  </a:cxn>
                  <a:cxn ang="0">
                    <a:pos x="172" y="157"/>
                  </a:cxn>
                  <a:cxn ang="0">
                    <a:pos x="133" y="56"/>
                  </a:cxn>
                  <a:cxn ang="0">
                    <a:pos x="0" y="24"/>
                  </a:cxn>
                </a:cxnLst>
                <a:rect l="0" t="0" r="r" b="b"/>
                <a:pathLst>
                  <a:path w="173" h="328">
                    <a:moveTo>
                      <a:pt x="109" y="328"/>
                    </a:moveTo>
                    <a:cubicBezTo>
                      <a:pt x="117" y="287"/>
                      <a:pt x="118" y="265"/>
                      <a:pt x="148" y="235"/>
                    </a:cubicBezTo>
                    <a:cubicBezTo>
                      <a:pt x="167" y="178"/>
                      <a:pt x="160" y="204"/>
                      <a:pt x="172" y="157"/>
                    </a:cubicBezTo>
                    <a:cubicBezTo>
                      <a:pt x="166" y="106"/>
                      <a:pt x="173" y="82"/>
                      <a:pt x="133" y="56"/>
                    </a:cubicBezTo>
                    <a:cubicBezTo>
                      <a:pt x="114" y="0"/>
                      <a:pt x="56" y="24"/>
                      <a:pt x="0" y="24"/>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7" name="Freeform 15" descr="新聞紙"/>
              <p:cNvSpPr>
                <a:spLocks/>
              </p:cNvSpPr>
              <p:nvPr/>
            </p:nvSpPr>
            <p:spPr bwMode="auto">
              <a:xfrm>
                <a:off x="590" y="3039"/>
                <a:ext cx="298" cy="319"/>
              </a:xfrm>
              <a:custGeom>
                <a:avLst/>
                <a:gdLst/>
                <a:ahLst/>
                <a:cxnLst>
                  <a:cxn ang="0">
                    <a:pos x="95" y="343"/>
                  </a:cxn>
                  <a:cxn ang="0">
                    <a:pos x="33" y="78"/>
                  </a:cxn>
                  <a:cxn ang="0">
                    <a:pos x="49" y="0"/>
                  </a:cxn>
                  <a:cxn ang="0">
                    <a:pos x="181" y="8"/>
                  </a:cxn>
                  <a:cxn ang="0">
                    <a:pos x="298" y="39"/>
                  </a:cxn>
                </a:cxnLst>
                <a:rect l="0" t="0" r="r" b="b"/>
                <a:pathLst>
                  <a:path w="298" h="343">
                    <a:moveTo>
                      <a:pt x="95" y="343"/>
                    </a:moveTo>
                    <a:cubicBezTo>
                      <a:pt x="90" y="206"/>
                      <a:pt x="131" y="139"/>
                      <a:pt x="33" y="78"/>
                    </a:cubicBezTo>
                    <a:cubicBezTo>
                      <a:pt x="15" y="40"/>
                      <a:pt x="0" y="16"/>
                      <a:pt x="49" y="0"/>
                    </a:cubicBezTo>
                    <a:cubicBezTo>
                      <a:pt x="93" y="3"/>
                      <a:pt x="138" y="0"/>
                      <a:pt x="181" y="8"/>
                    </a:cubicBezTo>
                    <a:cubicBezTo>
                      <a:pt x="205" y="12"/>
                      <a:pt x="279" y="56"/>
                      <a:pt x="298" y="39"/>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341008" name="Oval 16"/>
            <p:cNvSpPr>
              <a:spLocks noChangeArrowheads="1"/>
            </p:cNvSpPr>
            <p:nvPr/>
          </p:nvSpPr>
          <p:spPr bwMode="auto">
            <a:xfrm>
              <a:off x="744" y="1100"/>
              <a:ext cx="657" cy="624"/>
            </a:xfrm>
            <a:prstGeom prst="ellipse">
              <a:avLst/>
            </a:prstGeom>
            <a:noFill/>
            <a:ln w="38100">
              <a:solidFill>
                <a:srgbClr val="006600"/>
              </a:solidFill>
              <a:round/>
              <a:headEnd/>
              <a:tailEnd/>
            </a:ln>
            <a:effectLst/>
          </p:spPr>
          <p:txBody>
            <a:bodyPr wrap="none" anchor="ctr"/>
            <a:lstStyle/>
            <a:p>
              <a:endParaRPr lang="en-US"/>
            </a:p>
          </p:txBody>
        </p:sp>
        <p:sp>
          <p:nvSpPr>
            <p:cNvPr id="341009" name="Oval 17"/>
            <p:cNvSpPr>
              <a:spLocks noChangeArrowheads="1"/>
            </p:cNvSpPr>
            <p:nvPr/>
          </p:nvSpPr>
          <p:spPr bwMode="auto">
            <a:xfrm>
              <a:off x="625" y="973"/>
              <a:ext cx="896" cy="851"/>
            </a:xfrm>
            <a:prstGeom prst="ellipse">
              <a:avLst/>
            </a:prstGeom>
            <a:noFill/>
            <a:ln w="28575">
              <a:solidFill>
                <a:srgbClr val="006600"/>
              </a:solidFill>
              <a:round/>
              <a:headEnd/>
              <a:tailEnd/>
            </a:ln>
            <a:effectLst/>
          </p:spPr>
          <p:txBody>
            <a:bodyPr wrap="none" anchor="ctr"/>
            <a:lstStyle/>
            <a:p>
              <a:endParaRPr lang="en-US"/>
            </a:p>
          </p:txBody>
        </p:sp>
        <p:sp>
          <p:nvSpPr>
            <p:cNvPr id="341010" name="Line 18"/>
            <p:cNvSpPr>
              <a:spLocks noChangeShapeType="1"/>
            </p:cNvSpPr>
            <p:nvPr/>
          </p:nvSpPr>
          <p:spPr bwMode="auto">
            <a:xfrm flipV="1">
              <a:off x="1035" y="1174"/>
              <a:ext cx="226" cy="226"/>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1" name="Text Box 19"/>
            <p:cNvSpPr txBox="1">
              <a:spLocks noChangeArrowheads="1"/>
            </p:cNvSpPr>
            <p:nvPr/>
          </p:nvSpPr>
          <p:spPr bwMode="auto">
            <a:xfrm>
              <a:off x="1172" y="1412"/>
              <a:ext cx="171" cy="229"/>
            </a:xfrm>
            <a:prstGeom prst="rect">
              <a:avLst/>
            </a:prstGeom>
            <a:noFill/>
            <a:ln w="9525">
              <a:noFill/>
              <a:miter lim="800000"/>
              <a:headEnd/>
              <a:tailEnd/>
            </a:ln>
            <a:effectLst/>
          </p:spPr>
          <p:txBody>
            <a:bodyPr wrap="none">
              <a:spAutoFit/>
            </a:bodyPr>
            <a:lstStyle/>
            <a:p>
              <a:r>
                <a:rPr lang="en-US" altLang="zh-TW" dirty="0">
                  <a:solidFill>
                    <a:srgbClr val="006600"/>
                  </a:solidFill>
                </a:rPr>
                <a:t>r</a:t>
              </a:r>
            </a:p>
          </p:txBody>
        </p:sp>
        <p:sp>
          <p:nvSpPr>
            <p:cNvPr id="341012" name="Line 20"/>
            <p:cNvSpPr>
              <a:spLocks noChangeShapeType="1"/>
            </p:cNvSpPr>
            <p:nvPr/>
          </p:nvSpPr>
          <p:spPr bwMode="auto">
            <a:xfrm>
              <a:off x="1035" y="1400"/>
              <a:ext cx="452" cy="109"/>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3" name="Line 21"/>
            <p:cNvSpPr>
              <a:spLocks noChangeShapeType="1"/>
            </p:cNvSpPr>
            <p:nvPr/>
          </p:nvSpPr>
          <p:spPr bwMode="auto">
            <a:xfrm flipH="1">
              <a:off x="346" y="1393"/>
              <a:ext cx="717" cy="210"/>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4" name="Text Box 22"/>
            <p:cNvSpPr txBox="1">
              <a:spLocks noChangeArrowheads="1"/>
            </p:cNvSpPr>
            <p:nvPr/>
          </p:nvSpPr>
          <p:spPr bwMode="auto">
            <a:xfrm>
              <a:off x="425" y="1321"/>
              <a:ext cx="240" cy="233"/>
            </a:xfrm>
            <a:prstGeom prst="rect">
              <a:avLst/>
            </a:prstGeom>
            <a:noFill/>
            <a:ln w="9525">
              <a:noFill/>
              <a:miter lim="800000"/>
              <a:headEnd/>
              <a:tailEnd/>
            </a:ln>
            <a:effectLst/>
          </p:spPr>
          <p:txBody>
            <a:bodyPr wrap="none">
              <a:spAutoFit/>
            </a:bodyPr>
            <a:lstStyle/>
            <a:p>
              <a:r>
                <a:rPr lang="en-US" altLang="zh-TW" dirty="0"/>
                <a:t>R</a:t>
              </a:r>
            </a:p>
          </p:txBody>
        </p:sp>
        <p:sp>
          <p:nvSpPr>
            <p:cNvPr id="341015" name="Text Box 23"/>
            <p:cNvSpPr txBox="1">
              <a:spLocks noChangeArrowheads="1"/>
            </p:cNvSpPr>
            <p:nvPr/>
          </p:nvSpPr>
          <p:spPr bwMode="auto">
            <a:xfrm>
              <a:off x="192" y="678"/>
              <a:ext cx="441" cy="291"/>
            </a:xfrm>
            <a:prstGeom prst="rect">
              <a:avLst/>
            </a:prstGeom>
            <a:noFill/>
            <a:ln w="9525">
              <a:noFill/>
              <a:miter lim="800000"/>
              <a:headEnd/>
              <a:tailEnd/>
            </a:ln>
            <a:effectLst/>
          </p:spPr>
          <p:txBody>
            <a:bodyPr wrap="none">
              <a:spAutoFit/>
            </a:bodyPr>
            <a:lstStyle/>
            <a:p>
              <a:r>
                <a:rPr lang="en-US" altLang="zh-TW" sz="2400"/>
                <a:t>C</a:t>
              </a:r>
              <a:r>
                <a:rPr lang="en-US" altLang="zh-TW" sz="2400" baseline="-25000"/>
                <a:t>As</a:t>
              </a:r>
              <a:endParaRPr lang="en-US" altLang="zh-TW" sz="2400"/>
            </a:p>
          </p:txBody>
        </p:sp>
        <p:sp>
          <p:nvSpPr>
            <p:cNvPr id="341016" name="Freeform 24"/>
            <p:cNvSpPr>
              <a:spLocks/>
            </p:cNvSpPr>
            <p:nvPr/>
          </p:nvSpPr>
          <p:spPr bwMode="auto">
            <a:xfrm>
              <a:off x="566" y="900"/>
              <a:ext cx="345" cy="436"/>
            </a:xfrm>
            <a:custGeom>
              <a:avLst/>
              <a:gdLst/>
              <a:ahLst/>
              <a:cxnLst>
                <a:cxn ang="0">
                  <a:pos x="3" y="0"/>
                </a:cxn>
                <a:cxn ang="0">
                  <a:pos x="11" y="85"/>
                </a:cxn>
                <a:cxn ang="0">
                  <a:pos x="42" y="93"/>
                </a:cxn>
                <a:cxn ang="0">
                  <a:pos x="88" y="109"/>
                </a:cxn>
                <a:cxn ang="0">
                  <a:pos x="96" y="179"/>
                </a:cxn>
                <a:cxn ang="0">
                  <a:pos x="135" y="187"/>
                </a:cxn>
                <a:cxn ang="0">
                  <a:pos x="151" y="210"/>
                </a:cxn>
                <a:cxn ang="0">
                  <a:pos x="159" y="280"/>
                </a:cxn>
                <a:cxn ang="0">
                  <a:pos x="198" y="288"/>
                </a:cxn>
                <a:cxn ang="0">
                  <a:pos x="229" y="358"/>
                </a:cxn>
                <a:cxn ang="0">
                  <a:pos x="275" y="366"/>
                </a:cxn>
                <a:cxn ang="0">
                  <a:pos x="314" y="413"/>
                </a:cxn>
                <a:cxn ang="0">
                  <a:pos x="338" y="436"/>
                </a:cxn>
              </a:cxnLst>
              <a:rect l="0" t="0" r="r" b="b"/>
              <a:pathLst>
                <a:path w="345" h="436">
                  <a:moveTo>
                    <a:pt x="3" y="0"/>
                  </a:moveTo>
                  <a:cubicBezTo>
                    <a:pt x="6" y="28"/>
                    <a:pt x="0" y="59"/>
                    <a:pt x="11" y="85"/>
                  </a:cubicBezTo>
                  <a:cubicBezTo>
                    <a:pt x="15" y="95"/>
                    <a:pt x="32" y="90"/>
                    <a:pt x="42" y="93"/>
                  </a:cubicBezTo>
                  <a:cubicBezTo>
                    <a:pt x="57" y="98"/>
                    <a:pt x="88" y="109"/>
                    <a:pt x="88" y="109"/>
                  </a:cubicBezTo>
                  <a:cubicBezTo>
                    <a:pt x="91" y="132"/>
                    <a:pt x="84" y="159"/>
                    <a:pt x="96" y="179"/>
                  </a:cubicBezTo>
                  <a:cubicBezTo>
                    <a:pt x="103" y="190"/>
                    <a:pt x="123" y="180"/>
                    <a:pt x="135" y="187"/>
                  </a:cubicBezTo>
                  <a:cubicBezTo>
                    <a:pt x="143" y="192"/>
                    <a:pt x="146" y="202"/>
                    <a:pt x="151" y="210"/>
                  </a:cubicBezTo>
                  <a:cubicBezTo>
                    <a:pt x="154" y="233"/>
                    <a:pt x="147" y="260"/>
                    <a:pt x="159" y="280"/>
                  </a:cubicBezTo>
                  <a:cubicBezTo>
                    <a:pt x="166" y="291"/>
                    <a:pt x="186" y="281"/>
                    <a:pt x="198" y="288"/>
                  </a:cubicBezTo>
                  <a:cubicBezTo>
                    <a:pt x="220" y="301"/>
                    <a:pt x="204" y="354"/>
                    <a:pt x="229" y="358"/>
                  </a:cubicBezTo>
                  <a:cubicBezTo>
                    <a:pt x="244" y="361"/>
                    <a:pt x="260" y="363"/>
                    <a:pt x="275" y="366"/>
                  </a:cubicBezTo>
                  <a:cubicBezTo>
                    <a:pt x="345" y="433"/>
                    <a:pt x="260" y="348"/>
                    <a:pt x="314" y="413"/>
                  </a:cubicBezTo>
                  <a:cubicBezTo>
                    <a:pt x="321" y="422"/>
                    <a:pt x="338" y="436"/>
                    <a:pt x="338" y="436"/>
                  </a:cubicBezTo>
                </a:path>
              </a:pathLst>
            </a:custGeom>
            <a:noFill/>
            <a:ln w="38100" cap="flat" cmpd="sng">
              <a:solidFill>
                <a:srgbClr val="FF0000"/>
              </a:solidFill>
              <a:prstDash val="solid"/>
              <a:round/>
              <a:headEnd type="none" w="med" len="med"/>
              <a:tailEnd type="triangle" w="med" len="med"/>
            </a:ln>
            <a:effectLst/>
          </p:spPr>
          <p:txBody>
            <a:bodyPr wrap="none" anchor="ctr"/>
            <a:lstStyle/>
            <a:p>
              <a:endParaRPr lang="en-US"/>
            </a:p>
          </p:txBody>
        </p:sp>
      </p:grpSp>
      <p:sp>
        <p:nvSpPr>
          <p:cNvPr id="341017" name="Text Box 25"/>
          <p:cNvSpPr txBox="1">
            <a:spLocks noChangeArrowheads="1"/>
          </p:cNvSpPr>
          <p:nvPr/>
        </p:nvSpPr>
        <p:spPr bwMode="auto">
          <a:xfrm>
            <a:off x="2743200" y="1938495"/>
            <a:ext cx="3684663" cy="400110"/>
          </a:xfrm>
          <a:prstGeom prst="rect">
            <a:avLst/>
          </a:prstGeom>
          <a:noFill/>
          <a:ln w="9525">
            <a:noFill/>
            <a:miter lim="800000"/>
            <a:headEnd/>
            <a:tailEnd/>
          </a:ln>
          <a:effectLst/>
        </p:spPr>
        <p:txBody>
          <a:bodyPr wrap="none">
            <a:spAutoFit/>
          </a:bodyPr>
          <a:lstStyle/>
          <a:p>
            <a:r>
              <a:rPr lang="en-US" altLang="zh-TW" sz="2000" dirty="0"/>
              <a:t>Rate of A </a:t>
            </a:r>
            <a:r>
              <a:rPr lang="en-US" altLang="zh-TW" sz="2000" b="1" dirty="0"/>
              <a:t>in</a:t>
            </a:r>
            <a:r>
              <a:rPr lang="en-US" altLang="zh-TW" sz="2000" dirty="0"/>
              <a:t> at </a:t>
            </a:r>
            <a:r>
              <a:rPr lang="en-US" altLang="zh-TW" sz="2000" i="1" dirty="0"/>
              <a:t>r</a:t>
            </a:r>
            <a:r>
              <a:rPr lang="en-US" altLang="zh-TW" sz="2000" dirty="0"/>
              <a:t> = </a:t>
            </a:r>
            <a:r>
              <a:rPr lang="en-US" altLang="zh-TW" sz="2000" dirty="0" err="1"/>
              <a:t>W</a:t>
            </a:r>
            <a:r>
              <a:rPr lang="en-US" altLang="zh-TW" sz="2000" baseline="-25000" dirty="0" err="1"/>
              <a:t>Ar</a:t>
            </a:r>
            <a:r>
              <a:rPr lang="en-US" altLang="zh-TW" sz="2000" dirty="0"/>
              <a:t> · area = </a:t>
            </a:r>
          </a:p>
        </p:txBody>
      </p:sp>
      <p:graphicFrame>
        <p:nvGraphicFramePr>
          <p:cNvPr id="341018" name="Object 26"/>
          <p:cNvGraphicFramePr>
            <a:graphicFrameLocks noChangeAspect="1"/>
          </p:cNvGraphicFramePr>
          <p:nvPr/>
        </p:nvGraphicFramePr>
        <p:xfrm>
          <a:off x="6355861" y="1865531"/>
          <a:ext cx="1498600" cy="422275"/>
        </p:xfrm>
        <a:graphic>
          <a:graphicData uri="http://schemas.openxmlformats.org/presentationml/2006/ole">
            <mc:AlternateContent xmlns:mc="http://schemas.openxmlformats.org/markup-compatibility/2006">
              <mc:Choice xmlns:v="urn:schemas-microsoft-com:vml" Requires="v">
                <p:oleObj spid="_x0000_s67614" name="Equation" r:id="rId4" imgW="1447560" imgH="419040" progId="Equation.DSMT4">
                  <p:embed/>
                </p:oleObj>
              </mc:Choice>
              <mc:Fallback>
                <p:oleObj name="Equation" r:id="rId4" imgW="1447560" imgH="41904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55861" y="1865531"/>
                        <a:ext cx="1498600"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1019" name="Text Box 27"/>
          <p:cNvSpPr txBox="1">
            <a:spLocks noChangeArrowheads="1"/>
          </p:cNvSpPr>
          <p:nvPr/>
        </p:nvSpPr>
        <p:spPr bwMode="auto">
          <a:xfrm>
            <a:off x="2743200" y="2516345"/>
            <a:ext cx="4324261" cy="400110"/>
          </a:xfrm>
          <a:prstGeom prst="rect">
            <a:avLst/>
          </a:prstGeom>
          <a:noFill/>
          <a:ln w="9525">
            <a:noFill/>
            <a:miter lim="800000"/>
            <a:headEnd/>
            <a:tailEnd/>
          </a:ln>
          <a:effectLst/>
        </p:spPr>
        <p:txBody>
          <a:bodyPr wrap="none">
            <a:spAutoFit/>
          </a:bodyPr>
          <a:lstStyle/>
          <a:p>
            <a:r>
              <a:rPr lang="en-US" altLang="zh-TW" sz="2000"/>
              <a:t>Rate of A </a:t>
            </a:r>
            <a:r>
              <a:rPr lang="en-US" altLang="zh-TW" sz="2000" b="1"/>
              <a:t>out</a:t>
            </a:r>
            <a:r>
              <a:rPr lang="en-US" altLang="zh-TW" sz="2000"/>
              <a:t> at </a:t>
            </a:r>
            <a:r>
              <a:rPr lang="en-US" altLang="zh-TW" sz="2000" i="1"/>
              <a:t>r - </a:t>
            </a:r>
            <a:r>
              <a:rPr lang="en-US" altLang="zh-TW" sz="2000">
                <a:sym typeface="Symbol" pitchFamily="18" charset="2"/>
              </a:rPr>
              <a:t></a:t>
            </a:r>
            <a:r>
              <a:rPr lang="en-US" altLang="zh-TW" sz="2000" i="1">
                <a:sym typeface="Symbol" pitchFamily="18" charset="2"/>
              </a:rPr>
              <a:t>r</a:t>
            </a:r>
            <a:r>
              <a:rPr lang="en-US" altLang="zh-TW" sz="2000"/>
              <a:t> = W</a:t>
            </a:r>
            <a:r>
              <a:rPr lang="en-US" altLang="zh-TW" sz="2000" baseline="-25000"/>
              <a:t>Ar</a:t>
            </a:r>
            <a:r>
              <a:rPr lang="en-US" altLang="zh-TW" sz="2000"/>
              <a:t> · area = </a:t>
            </a:r>
          </a:p>
        </p:txBody>
      </p:sp>
      <p:graphicFrame>
        <p:nvGraphicFramePr>
          <p:cNvPr id="341020" name="Object 28"/>
          <p:cNvGraphicFramePr>
            <a:graphicFrameLocks noChangeAspect="1"/>
          </p:cNvGraphicFramePr>
          <p:nvPr/>
        </p:nvGraphicFramePr>
        <p:xfrm>
          <a:off x="6932124" y="2476718"/>
          <a:ext cx="1836737" cy="420688"/>
        </p:xfrm>
        <a:graphic>
          <a:graphicData uri="http://schemas.openxmlformats.org/presentationml/2006/ole">
            <mc:AlternateContent xmlns:mc="http://schemas.openxmlformats.org/markup-compatibility/2006">
              <mc:Choice xmlns:v="urn:schemas-microsoft-com:vml" Requires="v">
                <p:oleObj spid="_x0000_s67615" name="Equation" r:id="rId6" imgW="1777680" imgH="419040" progId="Equation.DSMT4">
                  <p:embed/>
                </p:oleObj>
              </mc:Choice>
              <mc:Fallback>
                <p:oleObj name="Equation" r:id="rId6" imgW="1777680" imgH="41904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32124" y="2476718"/>
                        <a:ext cx="1836737" cy="420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1021" name="Text Box 29"/>
          <p:cNvSpPr txBox="1">
            <a:spLocks noChangeArrowheads="1"/>
          </p:cNvSpPr>
          <p:nvPr/>
        </p:nvSpPr>
        <p:spPr bwMode="auto">
          <a:xfrm>
            <a:off x="2902325" y="2920334"/>
            <a:ext cx="5668539" cy="400110"/>
          </a:xfrm>
          <a:prstGeom prst="rect">
            <a:avLst/>
          </a:prstGeom>
          <a:noFill/>
          <a:ln w="9525">
            <a:noFill/>
            <a:miter lim="800000"/>
            <a:headEnd/>
            <a:tailEnd/>
          </a:ln>
          <a:effectLst/>
        </p:spPr>
        <p:txBody>
          <a:bodyPr wrap="none">
            <a:spAutoFit/>
          </a:bodyPr>
          <a:lstStyle/>
          <a:p>
            <a:r>
              <a:rPr lang="en-US" altLang="zh-TW" sz="2000" dirty="0"/>
              <a:t>The mole balance over the shell thickness </a:t>
            </a:r>
            <a:r>
              <a:rPr lang="en-US" altLang="zh-TW" sz="2000" dirty="0">
                <a:sym typeface="Symbol" pitchFamily="18" charset="2"/>
              </a:rPr>
              <a:t></a:t>
            </a:r>
            <a:r>
              <a:rPr lang="en-US" altLang="zh-TW" sz="2000" i="1" dirty="0">
                <a:sym typeface="Symbol" pitchFamily="18" charset="2"/>
              </a:rPr>
              <a:t>r</a:t>
            </a:r>
            <a:r>
              <a:rPr lang="en-US" altLang="zh-TW" sz="2000" dirty="0">
                <a:sym typeface="Symbol" pitchFamily="18" charset="2"/>
              </a:rPr>
              <a:t> is:</a:t>
            </a:r>
            <a:r>
              <a:rPr lang="en-US" altLang="zh-TW" sz="2000" dirty="0"/>
              <a:t> </a:t>
            </a:r>
          </a:p>
        </p:txBody>
      </p:sp>
      <p:graphicFrame>
        <p:nvGraphicFramePr>
          <p:cNvPr id="341024" name="Object 32"/>
          <p:cNvGraphicFramePr>
            <a:graphicFrameLocks noChangeAspect="1"/>
          </p:cNvGraphicFramePr>
          <p:nvPr>
            <p:extLst/>
          </p:nvPr>
        </p:nvGraphicFramePr>
        <p:xfrm>
          <a:off x="2596060" y="3714350"/>
          <a:ext cx="5486400" cy="511175"/>
        </p:xfrm>
        <a:graphic>
          <a:graphicData uri="http://schemas.openxmlformats.org/presentationml/2006/ole">
            <mc:AlternateContent xmlns:mc="http://schemas.openxmlformats.org/markup-compatibility/2006">
              <mc:Choice xmlns:v="urn:schemas-microsoft-com:vml" Requires="v">
                <p:oleObj spid="_x0000_s67616" name="Equation" r:id="rId8" imgW="5308560" imgH="507960" progId="Equation.DSMT4">
                  <p:embed/>
                </p:oleObj>
              </mc:Choice>
              <mc:Fallback>
                <p:oleObj name="Equation" r:id="rId8" imgW="5308560" imgH="50796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6060" y="3714350"/>
                        <a:ext cx="54864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41025" name="Text Box 33"/>
          <p:cNvSpPr txBox="1">
            <a:spLocks noChangeArrowheads="1"/>
          </p:cNvSpPr>
          <p:nvPr/>
        </p:nvSpPr>
        <p:spPr bwMode="auto">
          <a:xfrm>
            <a:off x="876301" y="4753302"/>
            <a:ext cx="7391399" cy="1015663"/>
          </a:xfrm>
          <a:prstGeom prst="rect">
            <a:avLst/>
          </a:prstGeom>
          <a:noFill/>
          <a:ln w="9525">
            <a:noFill/>
            <a:miter lim="800000"/>
            <a:headEnd/>
            <a:tailEnd/>
          </a:ln>
          <a:effectLst/>
        </p:spPr>
        <p:txBody>
          <a:bodyPr wrap="square">
            <a:spAutoFit/>
          </a:bodyPr>
          <a:lstStyle/>
          <a:p>
            <a:r>
              <a:rPr lang="en-US" altLang="zh-TW" sz="2000" dirty="0" err="1">
                <a:sym typeface="Symbol" pitchFamily="18" charset="2"/>
              </a:rPr>
              <a:t>r</a:t>
            </a:r>
            <a:r>
              <a:rPr lang="en-US" altLang="zh-TW" sz="2000" dirty="0" err="1" smtClean="0">
                <a:sym typeface="Symbol" pitchFamily="18" charset="2"/>
              </a:rPr>
              <a:t>’</a:t>
            </a:r>
            <a:r>
              <a:rPr lang="en-US" altLang="zh-TW" sz="2000" baseline="-25000" dirty="0" err="1" smtClean="0">
                <a:sym typeface="Symbol" pitchFamily="18" charset="2"/>
              </a:rPr>
              <a:t>A</a:t>
            </a:r>
            <a:r>
              <a:rPr lang="en-US" altLang="zh-TW" sz="2000" dirty="0" smtClean="0">
                <a:sym typeface="Symbol" pitchFamily="18" charset="2"/>
              </a:rPr>
              <a:t>: rate of reaction per mass of catalyst (mol/</a:t>
            </a:r>
            <a:r>
              <a:rPr lang="en-US" altLang="zh-TW" sz="2000" dirty="0" err="1" smtClean="0">
                <a:sym typeface="Symbol" pitchFamily="18" charset="2"/>
              </a:rPr>
              <a:t>g</a:t>
            </a:r>
            <a:r>
              <a:rPr lang="en-US" altLang="zh-TW" sz="2000" dirty="0" err="1" smtClean="0">
                <a:latin typeface="Arial"/>
                <a:cs typeface="Arial"/>
                <a:sym typeface="Symbol" pitchFamily="18" charset="2"/>
              </a:rPr>
              <a:t>•s</a:t>
            </a:r>
            <a:r>
              <a:rPr lang="en-US" altLang="zh-TW" sz="2000" dirty="0" smtClean="0">
                <a:latin typeface="Arial"/>
                <a:cs typeface="Arial"/>
                <a:sym typeface="Symbol" pitchFamily="18" charset="2"/>
              </a:rPr>
              <a:t>)</a:t>
            </a:r>
            <a:endParaRPr lang="en-US" altLang="zh-TW" sz="2000" dirty="0" smtClean="0">
              <a:sym typeface="Symbol" pitchFamily="18" charset="2"/>
            </a:endParaRPr>
          </a:p>
          <a:p>
            <a:r>
              <a:rPr lang="en-US" altLang="zh-TW" sz="2000" i="1" dirty="0" smtClean="0">
                <a:sym typeface="Symbol" pitchFamily="18" charset="2"/>
              </a:rPr>
              <a:t></a:t>
            </a:r>
            <a:r>
              <a:rPr lang="en-US" altLang="zh-TW" sz="2000" i="1" baseline="-25000" dirty="0" smtClean="0">
                <a:sym typeface="Symbol" pitchFamily="18" charset="2"/>
              </a:rPr>
              <a:t>c</a:t>
            </a:r>
            <a:r>
              <a:rPr lang="en-US" altLang="zh-TW" sz="2000" dirty="0" smtClean="0">
                <a:sym typeface="Symbol" pitchFamily="18" charset="2"/>
              </a:rPr>
              <a:t>: </a:t>
            </a:r>
            <a:r>
              <a:rPr lang="en-US" altLang="zh-TW" sz="2000" dirty="0">
                <a:sym typeface="Symbol" pitchFamily="18" charset="2"/>
              </a:rPr>
              <a:t>mass of catalyst per unit </a:t>
            </a:r>
            <a:r>
              <a:rPr lang="en-US" altLang="zh-TW" sz="2000" dirty="0" smtClean="0">
                <a:sym typeface="Symbol" pitchFamily="18" charset="2"/>
              </a:rPr>
              <a:t>volume of catalyst (catalyst density)</a:t>
            </a:r>
          </a:p>
          <a:p>
            <a:r>
              <a:rPr lang="en-US" altLang="zh-TW" sz="2000" dirty="0" err="1">
                <a:sym typeface="Symbol" pitchFamily="18" charset="2"/>
              </a:rPr>
              <a:t>r</a:t>
            </a:r>
            <a:r>
              <a:rPr lang="en-US" altLang="zh-TW" sz="2000" baseline="-25000" dirty="0" err="1" smtClean="0">
                <a:sym typeface="Symbol" pitchFamily="18" charset="2"/>
              </a:rPr>
              <a:t>m</a:t>
            </a:r>
            <a:r>
              <a:rPr lang="en-US" altLang="zh-TW" sz="2000" dirty="0" smtClean="0">
                <a:sym typeface="Symbol" pitchFamily="18" charset="2"/>
              </a:rPr>
              <a:t>: </a:t>
            </a:r>
            <a:r>
              <a:rPr lang="en-US" altLang="zh-TW" sz="2000" dirty="0">
                <a:sym typeface="Symbol" pitchFamily="18" charset="2"/>
              </a:rPr>
              <a:t>mean radius between</a:t>
            </a:r>
            <a:r>
              <a:rPr lang="en-US" altLang="zh-TW" sz="2000" dirty="0"/>
              <a:t> </a:t>
            </a:r>
            <a:r>
              <a:rPr lang="en-US" altLang="zh-TW" sz="2000" i="1" dirty="0"/>
              <a:t>r</a:t>
            </a:r>
            <a:r>
              <a:rPr lang="en-US" altLang="zh-TW" sz="2000" dirty="0">
                <a:sym typeface="Symbol" pitchFamily="18" charset="2"/>
              </a:rPr>
              <a:t> and </a:t>
            </a:r>
            <a:r>
              <a:rPr lang="en-US" altLang="zh-TW" sz="2000" i="1" dirty="0"/>
              <a:t>r</a:t>
            </a:r>
            <a:r>
              <a:rPr lang="en-US" altLang="zh-TW" sz="2000" dirty="0"/>
              <a:t> - </a:t>
            </a:r>
            <a:r>
              <a:rPr lang="en-US" altLang="zh-TW" sz="2000" dirty="0">
                <a:sym typeface="Symbol" pitchFamily="18" charset="2"/>
              </a:rPr>
              <a:t></a:t>
            </a:r>
            <a:r>
              <a:rPr lang="en-US" altLang="zh-TW" sz="2000" i="1" dirty="0">
                <a:sym typeface="Symbol" pitchFamily="18" charset="2"/>
              </a:rPr>
              <a:t>r</a:t>
            </a:r>
            <a:r>
              <a:rPr lang="en-US" altLang="zh-TW" sz="2000" dirty="0">
                <a:sym typeface="Symbol" pitchFamily="18" charset="2"/>
              </a:rPr>
              <a:t> </a:t>
            </a:r>
          </a:p>
        </p:txBody>
      </p:sp>
      <p:sp>
        <p:nvSpPr>
          <p:cNvPr id="35" name="Title 34"/>
          <p:cNvSpPr>
            <a:spLocks noGrp="1"/>
          </p:cNvSpPr>
          <p:nvPr>
            <p:ph type="title"/>
          </p:nvPr>
        </p:nvSpPr>
        <p:spPr/>
        <p:txBody>
          <a:bodyPr>
            <a:normAutofit fontScale="90000"/>
          </a:bodyPr>
          <a:lstStyle/>
          <a:p>
            <a:r>
              <a:rPr lang="en-US" dirty="0" smtClean="0"/>
              <a:t>Basic Molar Balance for Differential Element</a:t>
            </a:r>
            <a:endParaRPr lang="en-US" dirty="0"/>
          </a:p>
        </p:txBody>
      </p:sp>
      <p:sp>
        <p:nvSpPr>
          <p:cNvPr id="36" name="Text Box 19"/>
          <p:cNvSpPr txBox="1">
            <a:spLocks noChangeArrowheads="1"/>
          </p:cNvSpPr>
          <p:nvPr/>
        </p:nvSpPr>
        <p:spPr bwMode="auto">
          <a:xfrm>
            <a:off x="2024390" y="2362200"/>
            <a:ext cx="614271" cy="369332"/>
          </a:xfrm>
          <a:prstGeom prst="rect">
            <a:avLst/>
          </a:prstGeom>
          <a:noFill/>
          <a:ln w="9525">
            <a:noFill/>
            <a:miter lim="800000"/>
            <a:headEnd/>
            <a:tailEnd/>
          </a:ln>
          <a:effectLst/>
        </p:spPr>
        <p:txBody>
          <a:bodyPr wrap="none">
            <a:spAutoFit/>
          </a:bodyPr>
          <a:lstStyle/>
          <a:p>
            <a:r>
              <a:rPr lang="en-US" altLang="zh-TW" dirty="0" err="1" smtClean="0">
                <a:solidFill>
                  <a:srgbClr val="006600"/>
                </a:solidFill>
              </a:rPr>
              <a:t>r+</a:t>
            </a:r>
            <a:r>
              <a:rPr lang="en-US" altLang="zh-TW" dirty="0" err="1" smtClean="0">
                <a:solidFill>
                  <a:srgbClr val="006600"/>
                </a:solidFill>
                <a:latin typeface="Symbol" pitchFamily="18" charset="2"/>
              </a:rPr>
              <a:t>D</a:t>
            </a:r>
            <a:r>
              <a:rPr lang="en-US" altLang="zh-TW" dirty="0" err="1" smtClean="0">
                <a:solidFill>
                  <a:srgbClr val="006600"/>
                </a:solidFill>
              </a:rPr>
              <a:t>r</a:t>
            </a:r>
            <a:endParaRPr lang="en-US" altLang="zh-TW" dirty="0">
              <a:solidFill>
                <a:srgbClr val="006600"/>
              </a:solidFill>
            </a:endParaRPr>
          </a:p>
        </p:txBody>
      </p:sp>
      <p:sp>
        <p:nvSpPr>
          <p:cNvPr id="37" name="TextBox 36"/>
          <p:cNvSpPr txBox="1"/>
          <p:nvPr/>
        </p:nvSpPr>
        <p:spPr>
          <a:xfrm>
            <a:off x="0" y="3087861"/>
            <a:ext cx="2743200" cy="1015663"/>
          </a:xfrm>
          <a:prstGeom prst="rect">
            <a:avLst/>
          </a:prstGeom>
          <a:noFill/>
        </p:spPr>
        <p:txBody>
          <a:bodyPr wrap="square" rtlCol="0">
            <a:spAutoFit/>
          </a:bodyPr>
          <a:lstStyle/>
          <a:p>
            <a:pPr algn="ctr"/>
            <a:r>
              <a:rPr lang="en-US" sz="2000" dirty="0" smtClean="0">
                <a:solidFill>
                  <a:srgbClr val="006600"/>
                </a:solidFill>
              </a:rPr>
              <a:t>Spherical shell of inner radius r &amp; outer radius </a:t>
            </a:r>
            <a:r>
              <a:rPr lang="en-US" sz="2000" dirty="0" err="1" smtClean="0">
                <a:solidFill>
                  <a:srgbClr val="006600"/>
                </a:solidFill>
              </a:rPr>
              <a:t>r+</a:t>
            </a:r>
            <a:r>
              <a:rPr lang="en-US" sz="2000" dirty="0" err="1" smtClean="0">
                <a:solidFill>
                  <a:srgbClr val="006600"/>
                </a:solidFill>
                <a:latin typeface="Symbol" pitchFamily="18" charset="2"/>
              </a:rPr>
              <a:t>D</a:t>
            </a:r>
            <a:r>
              <a:rPr lang="en-US" sz="2000" dirty="0" err="1" smtClean="0">
                <a:solidFill>
                  <a:srgbClr val="006600"/>
                </a:solidFill>
              </a:rPr>
              <a:t>r</a:t>
            </a:r>
            <a:endParaRPr lang="en-US" sz="2000" dirty="0" smtClean="0">
              <a:solidFill>
                <a:srgbClr val="006600"/>
              </a:solidFill>
            </a:endParaRPr>
          </a:p>
        </p:txBody>
      </p:sp>
      <p:sp>
        <p:nvSpPr>
          <p:cNvPr id="38" name="TextBox 37"/>
          <p:cNvSpPr txBox="1"/>
          <p:nvPr/>
        </p:nvSpPr>
        <p:spPr>
          <a:xfrm>
            <a:off x="2864347" y="3311125"/>
            <a:ext cx="6104748" cy="400110"/>
          </a:xfrm>
          <a:prstGeom prst="rect">
            <a:avLst/>
          </a:prstGeom>
          <a:noFill/>
        </p:spPr>
        <p:txBody>
          <a:bodyPr wrap="none" rtlCol="0">
            <a:spAutoFit/>
          </a:bodyPr>
          <a:lstStyle/>
          <a:p>
            <a:r>
              <a:rPr lang="en-US" sz="2000" dirty="0" smtClean="0">
                <a:solidFill>
                  <a:srgbClr val="0000FF"/>
                </a:solidFill>
              </a:rPr>
              <a:t>IN        -        OUT          +     GEN               =ACCUM</a:t>
            </a:r>
          </a:p>
        </p:txBody>
      </p:sp>
      <p:sp>
        <p:nvSpPr>
          <p:cNvPr id="39" name="Left Brace 38"/>
          <p:cNvSpPr/>
          <p:nvPr/>
        </p:nvSpPr>
        <p:spPr>
          <a:xfrm rot="16200000">
            <a:off x="6702150" y="3833731"/>
            <a:ext cx="152400" cy="1005840"/>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TextBox 39"/>
          <p:cNvSpPr txBox="1"/>
          <p:nvPr/>
        </p:nvSpPr>
        <p:spPr>
          <a:xfrm>
            <a:off x="5796460" y="4412850"/>
            <a:ext cx="1924181" cy="400110"/>
          </a:xfrm>
          <a:prstGeom prst="rect">
            <a:avLst/>
          </a:prstGeom>
          <a:noFill/>
        </p:spPr>
        <p:txBody>
          <a:bodyPr wrap="none" rtlCol="0">
            <a:spAutoFit/>
          </a:bodyPr>
          <a:lstStyle/>
          <a:p>
            <a:r>
              <a:rPr lang="en-US" sz="2000" dirty="0" smtClean="0"/>
              <a:t>Volume of shell</a:t>
            </a:r>
          </a:p>
        </p:txBody>
      </p:sp>
      <p:graphicFrame>
        <p:nvGraphicFramePr>
          <p:cNvPr id="41" name="Object 35"/>
          <p:cNvGraphicFramePr>
            <a:graphicFrameLocks noChangeAspect="1"/>
          </p:cNvGraphicFramePr>
          <p:nvPr>
            <p:extLst/>
          </p:nvPr>
        </p:nvGraphicFramePr>
        <p:xfrm>
          <a:off x="2905755" y="5699234"/>
          <a:ext cx="2855913" cy="804863"/>
        </p:xfrm>
        <a:graphic>
          <a:graphicData uri="http://schemas.openxmlformats.org/presentationml/2006/ole">
            <mc:AlternateContent xmlns:mc="http://schemas.openxmlformats.org/markup-compatibility/2006">
              <mc:Choice xmlns:v="urn:schemas-microsoft-com:vml" Requires="v">
                <p:oleObj spid="_x0000_s67617" name="Equation" r:id="rId10" imgW="2781000" imgH="799920" progId="Equation.DSMT4">
                  <p:embed/>
                </p:oleObj>
              </mc:Choice>
              <mc:Fallback>
                <p:oleObj name="Equation" r:id="rId10" imgW="2781000" imgH="79992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05755" y="5699234"/>
                        <a:ext cx="285591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2" name="TextBox 41"/>
          <p:cNvSpPr txBox="1"/>
          <p:nvPr/>
        </p:nvSpPr>
        <p:spPr>
          <a:xfrm>
            <a:off x="456768" y="5755250"/>
            <a:ext cx="2597525" cy="707886"/>
          </a:xfrm>
          <a:prstGeom prst="rect">
            <a:avLst/>
          </a:prstGeom>
          <a:noFill/>
        </p:spPr>
        <p:txBody>
          <a:bodyPr wrap="square" rtlCol="0">
            <a:spAutoFit/>
          </a:bodyPr>
          <a:lstStyle/>
          <a:p>
            <a:r>
              <a:rPr lang="en-US" sz="2000" dirty="0" smtClean="0">
                <a:solidFill>
                  <a:srgbClr val="0000FF"/>
                </a:solidFill>
              </a:rPr>
              <a:t>Divide </a:t>
            </a:r>
            <a:r>
              <a:rPr lang="en-US" sz="2000" dirty="0">
                <a:solidFill>
                  <a:srgbClr val="0000FF"/>
                </a:solidFill>
              </a:rPr>
              <a:t>by -</a:t>
            </a:r>
            <a:r>
              <a:rPr lang="en-US" sz="2000" dirty="0" smtClean="0">
                <a:solidFill>
                  <a:srgbClr val="0000FF"/>
                </a:solidFill>
              </a:rPr>
              <a:t>4</a:t>
            </a:r>
            <a:r>
              <a:rPr lang="en-US" sz="2000" dirty="0" smtClean="0">
                <a:solidFill>
                  <a:srgbClr val="0000FF"/>
                </a:solidFill>
                <a:latin typeface="Symbol" pitchFamily="18" charset="2"/>
              </a:rPr>
              <a:t>pD</a:t>
            </a:r>
            <a:r>
              <a:rPr lang="en-US" sz="2000" dirty="0" smtClean="0">
                <a:solidFill>
                  <a:srgbClr val="0000FF"/>
                </a:solidFill>
              </a:rPr>
              <a:t>r &amp; take limit as </a:t>
            </a:r>
            <a:r>
              <a:rPr lang="en-US" sz="2000" dirty="0" smtClean="0">
                <a:solidFill>
                  <a:srgbClr val="0000FF"/>
                </a:solidFill>
                <a:latin typeface="Symbol" pitchFamily="18" charset="2"/>
              </a:rPr>
              <a:t>D</a:t>
            </a:r>
            <a:r>
              <a:rPr lang="en-US" sz="2000" dirty="0" smtClean="0">
                <a:solidFill>
                  <a:srgbClr val="0000FF"/>
                </a:solidFill>
              </a:rPr>
              <a:t>r →0 </a:t>
            </a:r>
          </a:p>
        </p:txBody>
      </p:sp>
      <p:sp>
        <p:nvSpPr>
          <p:cNvPr id="43" name="TextBox 42"/>
          <p:cNvSpPr txBox="1"/>
          <p:nvPr/>
        </p:nvSpPr>
        <p:spPr>
          <a:xfrm>
            <a:off x="5867400" y="5755250"/>
            <a:ext cx="3200400" cy="707886"/>
          </a:xfrm>
          <a:prstGeom prst="rect">
            <a:avLst/>
          </a:prstGeom>
          <a:noFill/>
        </p:spPr>
        <p:txBody>
          <a:bodyPr wrap="square" rtlCol="0">
            <a:spAutoFit/>
          </a:bodyPr>
          <a:lstStyle/>
          <a:p>
            <a:r>
              <a:rPr lang="en-US" sz="2000" dirty="0" smtClean="0">
                <a:solidFill>
                  <a:srgbClr val="006600"/>
                </a:solidFill>
              </a:rPr>
              <a:t>Differential BMB in spherical catalyst particle </a:t>
            </a:r>
          </a:p>
        </p:txBody>
      </p:sp>
    </p:spTree>
    <p:extLst>
      <p:ext uri="{BB962C8B-B14F-4D97-AF65-F5344CB8AC3E}">
        <p14:creationId xmlns:p14="http://schemas.microsoft.com/office/powerpoint/2010/main" val="1458093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1017"/>
                                        </p:tgtEl>
                                        <p:attrNameLst>
                                          <p:attrName>style.visibility</p:attrName>
                                        </p:attrNameLst>
                                      </p:cBhvr>
                                      <p:to>
                                        <p:strVal val="visible"/>
                                      </p:to>
                                    </p:set>
                                    <p:animEffect transition="in" filter="wipe(left)">
                                      <p:cBhvr>
                                        <p:cTn id="7" dur="1000"/>
                                        <p:tgtEl>
                                          <p:spTgt spid="341017"/>
                                        </p:tgtEl>
                                      </p:cBhvr>
                                    </p:animEffect>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341018"/>
                                        </p:tgtEl>
                                        <p:attrNameLst>
                                          <p:attrName>style.visibility</p:attrName>
                                        </p:attrNameLst>
                                      </p:cBhvr>
                                      <p:to>
                                        <p:strVal val="visible"/>
                                      </p:to>
                                    </p:set>
                                    <p:animEffect transition="in" filter="wipe(left)">
                                      <p:cBhvr>
                                        <p:cTn id="11" dur="500"/>
                                        <p:tgtEl>
                                          <p:spTgt spid="341018"/>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41019"/>
                                        </p:tgtEl>
                                        <p:attrNameLst>
                                          <p:attrName>style.visibility</p:attrName>
                                        </p:attrNameLst>
                                      </p:cBhvr>
                                      <p:to>
                                        <p:strVal val="visible"/>
                                      </p:to>
                                    </p:set>
                                    <p:animEffect transition="in" filter="wipe(left)">
                                      <p:cBhvr>
                                        <p:cTn id="16" dur="2000"/>
                                        <p:tgtEl>
                                          <p:spTgt spid="341019"/>
                                        </p:tgtEl>
                                      </p:cBhvr>
                                    </p:animEffect>
                                  </p:childTnLst>
                                </p:cTn>
                              </p:par>
                            </p:childTnLst>
                          </p:cTn>
                        </p:par>
                        <p:par>
                          <p:cTn id="17" fill="hold">
                            <p:stCondLst>
                              <p:cond delay="2000"/>
                            </p:stCondLst>
                            <p:childTnLst>
                              <p:par>
                                <p:cTn id="18" presetID="22" presetClass="entr" presetSubtype="8" fill="hold" nodeType="afterEffect">
                                  <p:stCondLst>
                                    <p:cond delay="0"/>
                                  </p:stCondLst>
                                  <p:childTnLst>
                                    <p:set>
                                      <p:cBhvr>
                                        <p:cTn id="19" dur="1" fill="hold">
                                          <p:stCondLst>
                                            <p:cond delay="0"/>
                                          </p:stCondLst>
                                        </p:cTn>
                                        <p:tgtEl>
                                          <p:spTgt spid="341020"/>
                                        </p:tgtEl>
                                        <p:attrNameLst>
                                          <p:attrName>style.visibility</p:attrName>
                                        </p:attrNameLst>
                                      </p:cBhvr>
                                      <p:to>
                                        <p:strVal val="visible"/>
                                      </p:to>
                                    </p:set>
                                    <p:animEffect transition="in" filter="wipe(left)">
                                      <p:cBhvr>
                                        <p:cTn id="20" dur="500"/>
                                        <p:tgtEl>
                                          <p:spTgt spid="341020"/>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iterate type="lt">
                                    <p:tmAbs val="50"/>
                                  </p:iterate>
                                  <p:childTnLst>
                                    <p:set>
                                      <p:cBhvr>
                                        <p:cTn id="24" dur="1" fill="hold">
                                          <p:stCondLst>
                                            <p:cond delay="0"/>
                                          </p:stCondLst>
                                        </p:cTn>
                                        <p:tgtEl>
                                          <p:spTgt spid="341021"/>
                                        </p:tgtEl>
                                        <p:attrNameLst>
                                          <p:attrName>style.visibility</p:attrName>
                                        </p:attrNameLst>
                                      </p:cBhvr>
                                      <p:to>
                                        <p:strVal val="visible"/>
                                      </p:to>
                                    </p:set>
                                  </p:childTnLst>
                                </p:cTn>
                              </p:par>
                            </p:childTnLst>
                          </p:cTn>
                        </p:par>
                        <p:par>
                          <p:cTn id="25" fill="hold">
                            <p:stCondLst>
                              <p:cond delay="1951"/>
                            </p:stCondLst>
                            <p:childTnLst>
                              <p:par>
                                <p:cTn id="26" presetID="10" presetClass="entr" presetSubtype="0" fill="hold" grpId="0" nodeType="after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fade">
                                      <p:cBhvr>
                                        <p:cTn id="28" dur="500"/>
                                        <p:tgtEl>
                                          <p:spTgt spid="38"/>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341024"/>
                                        </p:tgtEl>
                                        <p:attrNameLst>
                                          <p:attrName>style.visibility</p:attrName>
                                        </p:attrNameLst>
                                      </p:cBhvr>
                                      <p:to>
                                        <p:strVal val="visible"/>
                                      </p:to>
                                    </p:set>
                                    <p:animEffect transition="in" filter="wipe(left)">
                                      <p:cBhvr>
                                        <p:cTn id="33" dur="2000"/>
                                        <p:tgtEl>
                                          <p:spTgt spid="341024"/>
                                        </p:tgtEl>
                                      </p:cBhvr>
                                    </p:animEffect>
                                  </p:childTnLst>
                                </p:cTn>
                              </p:par>
                            </p:childTnLst>
                          </p:cTn>
                        </p:par>
                        <p:par>
                          <p:cTn id="34" fill="hold">
                            <p:stCondLst>
                              <p:cond delay="2000"/>
                            </p:stCondLst>
                            <p:childTnLst>
                              <p:par>
                                <p:cTn id="35" presetID="9" presetClass="entr" presetSubtype="0" fill="hold" grpId="0" nodeType="after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dissolve">
                                      <p:cBhvr>
                                        <p:cTn id="37" dur="500"/>
                                        <p:tgtEl>
                                          <p:spTgt spid="39"/>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40"/>
                                        </p:tgtEl>
                                        <p:attrNameLst>
                                          <p:attrName>style.visibility</p:attrName>
                                        </p:attrNameLst>
                                      </p:cBhvr>
                                      <p:to>
                                        <p:strVal val="visible"/>
                                      </p:to>
                                    </p:set>
                                    <p:animEffect transition="in" filter="dissolve">
                                      <p:cBhvr>
                                        <p:cTn id="40" dur="500"/>
                                        <p:tgtEl>
                                          <p:spTgt spid="40"/>
                                        </p:tgtEl>
                                      </p:cBhvr>
                                    </p:animEffect>
                                  </p:childTnLst>
                                </p:cTn>
                              </p:par>
                            </p:childTnLst>
                          </p:cTn>
                        </p:par>
                        <p:par>
                          <p:cTn id="41" fill="hold">
                            <p:stCondLst>
                              <p:cond delay="2500"/>
                            </p:stCondLst>
                            <p:childTnLst>
                              <p:par>
                                <p:cTn id="42" presetID="9" presetClass="entr" presetSubtype="0" fill="hold" grpId="0" nodeType="afterEffect">
                                  <p:stCondLst>
                                    <p:cond delay="0"/>
                                  </p:stCondLst>
                                  <p:childTnLst>
                                    <p:set>
                                      <p:cBhvr>
                                        <p:cTn id="43" dur="1" fill="hold">
                                          <p:stCondLst>
                                            <p:cond delay="0"/>
                                          </p:stCondLst>
                                        </p:cTn>
                                        <p:tgtEl>
                                          <p:spTgt spid="341025"/>
                                        </p:tgtEl>
                                        <p:attrNameLst>
                                          <p:attrName>style.visibility</p:attrName>
                                        </p:attrNameLst>
                                      </p:cBhvr>
                                      <p:to>
                                        <p:strVal val="visible"/>
                                      </p:to>
                                    </p:set>
                                    <p:animEffect transition="in" filter="dissolve">
                                      <p:cBhvr>
                                        <p:cTn id="44" dur="500"/>
                                        <p:tgtEl>
                                          <p:spTgt spid="341025"/>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42"/>
                                        </p:tgtEl>
                                        <p:attrNameLst>
                                          <p:attrName>style.visibility</p:attrName>
                                        </p:attrNameLst>
                                      </p:cBhvr>
                                      <p:to>
                                        <p:strVal val="visible"/>
                                      </p:to>
                                    </p:set>
                                    <p:anim calcmode="lin" valueType="num">
                                      <p:cBhvr>
                                        <p:cTn id="49" dur="500" fill="hold"/>
                                        <p:tgtEl>
                                          <p:spTgt spid="42"/>
                                        </p:tgtEl>
                                        <p:attrNameLst>
                                          <p:attrName>ppt_w</p:attrName>
                                        </p:attrNameLst>
                                      </p:cBhvr>
                                      <p:tavLst>
                                        <p:tav tm="0">
                                          <p:val>
                                            <p:fltVal val="0"/>
                                          </p:val>
                                        </p:tav>
                                        <p:tav tm="100000">
                                          <p:val>
                                            <p:strVal val="#ppt_w"/>
                                          </p:val>
                                        </p:tav>
                                      </p:tavLst>
                                    </p:anim>
                                    <p:anim calcmode="lin" valueType="num">
                                      <p:cBhvr>
                                        <p:cTn id="50" dur="500" fill="hold"/>
                                        <p:tgtEl>
                                          <p:spTgt spid="42"/>
                                        </p:tgtEl>
                                        <p:attrNameLst>
                                          <p:attrName>ppt_h</p:attrName>
                                        </p:attrNameLst>
                                      </p:cBhvr>
                                      <p:tavLst>
                                        <p:tav tm="0">
                                          <p:val>
                                            <p:fltVal val="0"/>
                                          </p:val>
                                        </p:tav>
                                        <p:tav tm="100000">
                                          <p:val>
                                            <p:strVal val="#ppt_h"/>
                                          </p:val>
                                        </p:tav>
                                      </p:tavLst>
                                    </p:anim>
                                    <p:animEffect transition="in" filter="fade">
                                      <p:cBhvr>
                                        <p:cTn id="51" dur="500"/>
                                        <p:tgtEl>
                                          <p:spTgt spid="42"/>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41"/>
                                        </p:tgtEl>
                                        <p:attrNameLst>
                                          <p:attrName>style.visibility</p:attrName>
                                        </p:attrNameLst>
                                      </p:cBhvr>
                                      <p:to>
                                        <p:strVal val="visible"/>
                                      </p:to>
                                    </p:set>
                                    <p:animEffect transition="in" filter="wipe(left)">
                                      <p:cBhvr>
                                        <p:cTn id="56" dur="1000"/>
                                        <p:tgtEl>
                                          <p:spTgt spid="41"/>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0" fill="hold" grpId="0" nodeType="clickEffect">
                                  <p:stCondLst>
                                    <p:cond delay="0"/>
                                  </p:stCondLst>
                                  <p:childTnLst>
                                    <p:set>
                                      <p:cBhvr>
                                        <p:cTn id="60" dur="1" fill="hold">
                                          <p:stCondLst>
                                            <p:cond delay="0"/>
                                          </p:stCondLst>
                                        </p:cTn>
                                        <p:tgtEl>
                                          <p:spTgt spid="43"/>
                                        </p:tgtEl>
                                        <p:attrNameLst>
                                          <p:attrName>style.visibility</p:attrName>
                                        </p:attrNameLst>
                                      </p:cBhvr>
                                      <p:to>
                                        <p:strVal val="visible"/>
                                      </p:to>
                                    </p:set>
                                    <p:anim calcmode="lin" valueType="num">
                                      <p:cBhvr>
                                        <p:cTn id="61" dur="500" fill="hold"/>
                                        <p:tgtEl>
                                          <p:spTgt spid="43"/>
                                        </p:tgtEl>
                                        <p:attrNameLst>
                                          <p:attrName>ppt_w</p:attrName>
                                        </p:attrNameLst>
                                      </p:cBhvr>
                                      <p:tavLst>
                                        <p:tav tm="0">
                                          <p:val>
                                            <p:fltVal val="0"/>
                                          </p:val>
                                        </p:tav>
                                        <p:tav tm="100000">
                                          <p:val>
                                            <p:strVal val="#ppt_w"/>
                                          </p:val>
                                        </p:tav>
                                      </p:tavLst>
                                    </p:anim>
                                    <p:anim calcmode="lin" valueType="num">
                                      <p:cBhvr>
                                        <p:cTn id="62" dur="500" fill="hold"/>
                                        <p:tgtEl>
                                          <p:spTgt spid="43"/>
                                        </p:tgtEl>
                                        <p:attrNameLst>
                                          <p:attrName>ppt_h</p:attrName>
                                        </p:attrNameLst>
                                      </p:cBhvr>
                                      <p:tavLst>
                                        <p:tav tm="0">
                                          <p:val>
                                            <p:fltVal val="0"/>
                                          </p:val>
                                        </p:tav>
                                        <p:tav tm="100000">
                                          <p:val>
                                            <p:strVal val="#ppt_h"/>
                                          </p:val>
                                        </p:tav>
                                      </p:tavLst>
                                    </p:anim>
                                    <p:animEffect transition="in" filter="fade">
                                      <p:cBhvr>
                                        <p:cTn id="63"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1017" grpId="0"/>
      <p:bldP spid="341019" grpId="0"/>
      <p:bldP spid="341021" grpId="0"/>
      <p:bldP spid="341025" grpId="0"/>
      <p:bldP spid="38" grpId="0"/>
      <p:bldP spid="39" grpId="0" animBg="1"/>
      <p:bldP spid="40" grpId="0"/>
      <p:bldP spid="42" grpId="0"/>
      <p:bldP spid="4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6"/>
          <p:cNvGrpSpPr>
            <a:grpSpLocks/>
          </p:cNvGrpSpPr>
          <p:nvPr/>
        </p:nvGrpSpPr>
        <p:grpSpPr bwMode="auto">
          <a:xfrm>
            <a:off x="100076" y="762000"/>
            <a:ext cx="2490724" cy="2325861"/>
            <a:chOff x="192" y="678"/>
            <a:chExt cx="1627" cy="1443"/>
          </a:xfrm>
        </p:grpSpPr>
        <p:grpSp>
          <p:nvGrpSpPr>
            <p:cNvPr id="3" name="Group 4"/>
            <p:cNvGrpSpPr>
              <a:grpSpLocks/>
            </p:cNvGrpSpPr>
            <p:nvPr/>
          </p:nvGrpSpPr>
          <p:grpSpPr bwMode="auto">
            <a:xfrm>
              <a:off x="326" y="703"/>
              <a:ext cx="1493" cy="1418"/>
              <a:chOff x="311" y="2344"/>
              <a:chExt cx="1132" cy="1044"/>
            </a:xfrm>
          </p:grpSpPr>
          <p:grpSp>
            <p:nvGrpSpPr>
              <p:cNvPr id="4" name="Group 5" descr="新聞紙"/>
              <p:cNvGrpSpPr>
                <a:grpSpLocks/>
              </p:cNvGrpSpPr>
              <p:nvPr/>
            </p:nvGrpSpPr>
            <p:grpSpPr bwMode="auto">
              <a:xfrm>
                <a:off x="311" y="2344"/>
                <a:ext cx="1132" cy="1044"/>
                <a:chOff x="436" y="2586"/>
                <a:chExt cx="1132" cy="1044"/>
              </a:xfrm>
            </p:grpSpPr>
            <p:sp>
              <p:nvSpPr>
                <p:cNvPr id="340998" name="Oval 6" descr="新聞紙"/>
                <p:cNvSpPr>
                  <a:spLocks noChangeArrowheads="1"/>
                </p:cNvSpPr>
                <p:nvPr/>
              </p:nvSpPr>
              <p:spPr bwMode="auto">
                <a:xfrm>
                  <a:off x="436" y="2586"/>
                  <a:ext cx="1132" cy="1044"/>
                </a:xfrm>
                <a:prstGeom prst="ellipse">
                  <a:avLst/>
                </a:prstGeom>
                <a:blipFill dpi="0" rotWithShape="0">
                  <a:blip r:embed="rId3" cstate="print"/>
                  <a:srcRect/>
                  <a:tile tx="0" ty="0" sx="100000" sy="100000" flip="none" algn="tl"/>
                </a:blipFill>
                <a:ln w="9525">
                  <a:solidFill>
                    <a:srgbClr val="808080"/>
                  </a:solidFill>
                  <a:round/>
                  <a:headEnd/>
                  <a:tailEnd/>
                </a:ln>
                <a:effectLst/>
              </p:spPr>
              <p:txBody>
                <a:bodyPr wrap="none" anchor="ctr"/>
                <a:lstStyle/>
                <a:p>
                  <a:endParaRPr lang="en-US"/>
                </a:p>
              </p:txBody>
            </p:sp>
            <p:sp>
              <p:nvSpPr>
                <p:cNvPr id="340999" name="Freeform 7" descr="新聞紙"/>
                <p:cNvSpPr>
                  <a:spLocks/>
                </p:cNvSpPr>
                <p:nvPr/>
              </p:nvSpPr>
              <p:spPr bwMode="auto">
                <a:xfrm>
                  <a:off x="971" y="2592"/>
                  <a:ext cx="65" cy="382"/>
                </a:xfrm>
                <a:custGeom>
                  <a:avLst/>
                  <a:gdLst/>
                  <a:ahLst/>
                  <a:cxnLst>
                    <a:cxn ang="0">
                      <a:pos x="34" y="0"/>
                    </a:cxn>
                    <a:cxn ang="0">
                      <a:pos x="34" y="280"/>
                    </a:cxn>
                    <a:cxn ang="0">
                      <a:pos x="65" y="327"/>
                    </a:cxn>
                    <a:cxn ang="0">
                      <a:pos x="65" y="382"/>
                    </a:cxn>
                  </a:cxnLst>
                  <a:rect l="0" t="0" r="r" b="b"/>
                  <a:pathLst>
                    <a:path w="65" h="382">
                      <a:moveTo>
                        <a:pt x="34" y="0"/>
                      </a:moveTo>
                      <a:cubicBezTo>
                        <a:pt x="0" y="99"/>
                        <a:pt x="7" y="69"/>
                        <a:pt x="34" y="280"/>
                      </a:cubicBezTo>
                      <a:cubicBezTo>
                        <a:pt x="36" y="299"/>
                        <a:pt x="65" y="308"/>
                        <a:pt x="65" y="327"/>
                      </a:cubicBezTo>
                      <a:cubicBezTo>
                        <a:pt x="65" y="345"/>
                        <a:pt x="65" y="364"/>
                        <a:pt x="65" y="382"/>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0" name="Freeform 8" descr="新聞紙"/>
                <p:cNvSpPr>
                  <a:spLocks/>
                </p:cNvSpPr>
                <p:nvPr/>
              </p:nvSpPr>
              <p:spPr bwMode="auto">
                <a:xfrm>
                  <a:off x="999" y="3039"/>
                  <a:ext cx="500" cy="148"/>
                </a:xfrm>
                <a:custGeom>
                  <a:avLst/>
                  <a:gdLst/>
                  <a:ahLst/>
                  <a:cxnLst>
                    <a:cxn ang="0">
                      <a:pos x="497" y="0"/>
                    </a:cxn>
                    <a:cxn ang="0">
                      <a:pos x="411" y="31"/>
                    </a:cxn>
                    <a:cxn ang="0">
                      <a:pos x="146" y="63"/>
                    </a:cxn>
                    <a:cxn ang="0">
                      <a:pos x="76" y="94"/>
                    </a:cxn>
                    <a:cxn ang="0">
                      <a:pos x="6" y="148"/>
                    </a:cxn>
                    <a:cxn ang="0">
                      <a:pos x="22" y="141"/>
                    </a:cxn>
                  </a:cxnLst>
                  <a:rect l="0" t="0" r="r" b="b"/>
                  <a:pathLst>
                    <a:path w="500" h="148">
                      <a:moveTo>
                        <a:pt x="497" y="0"/>
                      </a:moveTo>
                      <a:cubicBezTo>
                        <a:pt x="480" y="51"/>
                        <a:pt x="500" y="16"/>
                        <a:pt x="411" y="31"/>
                      </a:cubicBezTo>
                      <a:cubicBezTo>
                        <a:pt x="322" y="46"/>
                        <a:pt x="237" y="56"/>
                        <a:pt x="146" y="63"/>
                      </a:cubicBezTo>
                      <a:cubicBezTo>
                        <a:pt x="120" y="71"/>
                        <a:pt x="100" y="75"/>
                        <a:pt x="76" y="94"/>
                      </a:cubicBezTo>
                      <a:cubicBezTo>
                        <a:pt x="52" y="112"/>
                        <a:pt x="41" y="148"/>
                        <a:pt x="6" y="148"/>
                      </a:cubicBezTo>
                      <a:cubicBezTo>
                        <a:pt x="0" y="148"/>
                        <a:pt x="17" y="143"/>
                        <a:pt x="22" y="141"/>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1" name="Freeform 9" descr="新聞紙"/>
                <p:cNvSpPr>
                  <a:spLocks/>
                </p:cNvSpPr>
                <p:nvPr/>
              </p:nvSpPr>
              <p:spPr bwMode="auto">
                <a:xfrm>
                  <a:off x="441" y="2896"/>
                  <a:ext cx="319" cy="280"/>
                </a:xfrm>
                <a:custGeom>
                  <a:avLst/>
                  <a:gdLst/>
                  <a:ahLst/>
                  <a:cxnLst>
                    <a:cxn ang="0">
                      <a:pos x="0" y="148"/>
                    </a:cxn>
                    <a:cxn ang="0">
                      <a:pos x="70" y="86"/>
                    </a:cxn>
                    <a:cxn ang="0">
                      <a:pos x="171" y="0"/>
                    </a:cxn>
                    <a:cxn ang="0">
                      <a:pos x="265" y="132"/>
                    </a:cxn>
                    <a:cxn ang="0">
                      <a:pos x="319" y="280"/>
                    </a:cxn>
                  </a:cxnLst>
                  <a:rect l="0" t="0" r="r" b="b"/>
                  <a:pathLst>
                    <a:path w="319" h="280">
                      <a:moveTo>
                        <a:pt x="0" y="148"/>
                      </a:moveTo>
                      <a:cubicBezTo>
                        <a:pt x="53" y="95"/>
                        <a:pt x="28" y="113"/>
                        <a:pt x="70" y="86"/>
                      </a:cubicBezTo>
                      <a:cubicBezTo>
                        <a:pt x="83" y="46"/>
                        <a:pt x="131" y="14"/>
                        <a:pt x="171" y="0"/>
                      </a:cubicBezTo>
                      <a:cubicBezTo>
                        <a:pt x="237" y="31"/>
                        <a:pt x="247" y="63"/>
                        <a:pt x="265" y="132"/>
                      </a:cubicBezTo>
                      <a:cubicBezTo>
                        <a:pt x="272" y="228"/>
                        <a:pt x="247" y="246"/>
                        <a:pt x="319" y="28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2" name="Freeform 10" descr="新聞紙"/>
                <p:cNvSpPr>
                  <a:spLocks/>
                </p:cNvSpPr>
                <p:nvPr/>
              </p:nvSpPr>
              <p:spPr bwMode="auto">
                <a:xfrm>
                  <a:off x="587" y="3143"/>
                  <a:ext cx="270" cy="335"/>
                </a:xfrm>
                <a:custGeom>
                  <a:avLst/>
                  <a:gdLst/>
                  <a:ahLst/>
                  <a:cxnLst>
                    <a:cxn ang="0">
                      <a:pos x="0" y="335"/>
                    </a:cxn>
                    <a:cxn ang="0">
                      <a:pos x="132" y="296"/>
                    </a:cxn>
                    <a:cxn ang="0">
                      <a:pos x="210" y="319"/>
                    </a:cxn>
                    <a:cxn ang="0">
                      <a:pos x="233" y="0"/>
                    </a:cxn>
                  </a:cxnLst>
                  <a:rect l="0" t="0" r="r" b="b"/>
                  <a:pathLst>
                    <a:path w="270" h="335">
                      <a:moveTo>
                        <a:pt x="0" y="335"/>
                      </a:moveTo>
                      <a:cubicBezTo>
                        <a:pt x="20" y="267"/>
                        <a:pt x="69" y="291"/>
                        <a:pt x="132" y="296"/>
                      </a:cubicBezTo>
                      <a:cubicBezTo>
                        <a:pt x="166" y="313"/>
                        <a:pt x="174" y="332"/>
                        <a:pt x="210" y="319"/>
                      </a:cubicBezTo>
                      <a:cubicBezTo>
                        <a:pt x="270" y="233"/>
                        <a:pt x="233" y="77"/>
                        <a:pt x="233" y="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3" name="Freeform 11" descr="新聞紙"/>
                <p:cNvSpPr>
                  <a:spLocks/>
                </p:cNvSpPr>
                <p:nvPr/>
              </p:nvSpPr>
              <p:spPr bwMode="auto">
                <a:xfrm>
                  <a:off x="506" y="3374"/>
                  <a:ext cx="195" cy="21"/>
                </a:xfrm>
                <a:custGeom>
                  <a:avLst/>
                  <a:gdLst/>
                  <a:ahLst/>
                  <a:cxnLst>
                    <a:cxn ang="0">
                      <a:pos x="0" y="0"/>
                    </a:cxn>
                    <a:cxn ang="0">
                      <a:pos x="195" y="16"/>
                    </a:cxn>
                  </a:cxnLst>
                  <a:rect l="0" t="0" r="r" b="b"/>
                  <a:pathLst>
                    <a:path w="195" h="21">
                      <a:moveTo>
                        <a:pt x="0" y="0"/>
                      </a:moveTo>
                      <a:cubicBezTo>
                        <a:pt x="63" y="21"/>
                        <a:pt x="129" y="16"/>
                        <a:pt x="195" y="16"/>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4" name="Freeform 12" descr="新聞紙"/>
                <p:cNvSpPr>
                  <a:spLocks/>
                </p:cNvSpPr>
                <p:nvPr/>
              </p:nvSpPr>
              <p:spPr bwMode="auto">
                <a:xfrm>
                  <a:off x="1055" y="3273"/>
                  <a:ext cx="348" cy="195"/>
                </a:xfrm>
                <a:custGeom>
                  <a:avLst/>
                  <a:gdLst/>
                  <a:ahLst/>
                  <a:cxnLst>
                    <a:cxn ang="0">
                      <a:pos x="348" y="195"/>
                    </a:cxn>
                    <a:cxn ang="0">
                      <a:pos x="301" y="187"/>
                    </a:cxn>
                    <a:cxn ang="0">
                      <a:pos x="238" y="140"/>
                    </a:cxn>
                    <a:cxn ang="0">
                      <a:pos x="207" y="62"/>
                    </a:cxn>
                    <a:cxn ang="0">
                      <a:pos x="90" y="0"/>
                    </a:cxn>
                    <a:cxn ang="0">
                      <a:pos x="36" y="8"/>
                    </a:cxn>
                    <a:cxn ang="0">
                      <a:pos x="12" y="140"/>
                    </a:cxn>
                  </a:cxnLst>
                  <a:rect l="0" t="0" r="r" b="b"/>
                  <a:pathLst>
                    <a:path w="348" h="195">
                      <a:moveTo>
                        <a:pt x="348" y="195"/>
                      </a:moveTo>
                      <a:cubicBezTo>
                        <a:pt x="332" y="192"/>
                        <a:pt x="315" y="194"/>
                        <a:pt x="301" y="187"/>
                      </a:cubicBezTo>
                      <a:cubicBezTo>
                        <a:pt x="278" y="175"/>
                        <a:pt x="238" y="140"/>
                        <a:pt x="238" y="140"/>
                      </a:cubicBezTo>
                      <a:cubicBezTo>
                        <a:pt x="216" y="94"/>
                        <a:pt x="227" y="120"/>
                        <a:pt x="207" y="62"/>
                      </a:cubicBezTo>
                      <a:cubicBezTo>
                        <a:pt x="194" y="24"/>
                        <a:pt x="124" y="9"/>
                        <a:pt x="90" y="0"/>
                      </a:cubicBezTo>
                      <a:cubicBezTo>
                        <a:pt x="72" y="3"/>
                        <a:pt x="53" y="1"/>
                        <a:pt x="36" y="8"/>
                      </a:cubicBezTo>
                      <a:cubicBezTo>
                        <a:pt x="0" y="24"/>
                        <a:pt x="12" y="126"/>
                        <a:pt x="12" y="14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5" name="Freeform 13" descr="新聞紙"/>
                <p:cNvSpPr>
                  <a:spLocks/>
                </p:cNvSpPr>
                <p:nvPr/>
              </p:nvSpPr>
              <p:spPr bwMode="auto">
                <a:xfrm>
                  <a:off x="728" y="2650"/>
                  <a:ext cx="152" cy="428"/>
                </a:xfrm>
                <a:custGeom>
                  <a:avLst/>
                  <a:gdLst/>
                  <a:ahLst/>
                  <a:cxnLst>
                    <a:cxn ang="0">
                      <a:pos x="4" y="0"/>
                    </a:cxn>
                    <a:cxn ang="0">
                      <a:pos x="12" y="163"/>
                    </a:cxn>
                    <a:cxn ang="0">
                      <a:pos x="43" y="171"/>
                    </a:cxn>
                    <a:cxn ang="0">
                      <a:pos x="90" y="218"/>
                    </a:cxn>
                    <a:cxn ang="0">
                      <a:pos x="98" y="249"/>
                    </a:cxn>
                    <a:cxn ang="0">
                      <a:pos x="106" y="405"/>
                    </a:cxn>
                    <a:cxn ang="0">
                      <a:pos x="152" y="428"/>
                    </a:cxn>
                  </a:cxnLst>
                  <a:rect l="0" t="0" r="r" b="b"/>
                  <a:pathLst>
                    <a:path w="152" h="428">
                      <a:moveTo>
                        <a:pt x="4" y="0"/>
                      </a:moveTo>
                      <a:cubicBezTo>
                        <a:pt x="7" y="54"/>
                        <a:pt x="0" y="110"/>
                        <a:pt x="12" y="163"/>
                      </a:cubicBezTo>
                      <a:cubicBezTo>
                        <a:pt x="14" y="173"/>
                        <a:pt x="34" y="165"/>
                        <a:pt x="43" y="171"/>
                      </a:cubicBezTo>
                      <a:cubicBezTo>
                        <a:pt x="61" y="184"/>
                        <a:pt x="90" y="218"/>
                        <a:pt x="90" y="218"/>
                      </a:cubicBezTo>
                      <a:cubicBezTo>
                        <a:pt x="93" y="228"/>
                        <a:pt x="97" y="238"/>
                        <a:pt x="98" y="249"/>
                      </a:cubicBezTo>
                      <a:cubicBezTo>
                        <a:pt x="102" y="301"/>
                        <a:pt x="97" y="354"/>
                        <a:pt x="106" y="405"/>
                      </a:cubicBezTo>
                      <a:cubicBezTo>
                        <a:pt x="109" y="422"/>
                        <a:pt x="152" y="428"/>
                        <a:pt x="152" y="428"/>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341006" name="Freeform 14" descr="新聞紙"/>
              <p:cNvSpPr>
                <a:spLocks/>
              </p:cNvSpPr>
              <p:nvPr/>
            </p:nvSpPr>
            <p:spPr bwMode="auto">
              <a:xfrm>
                <a:off x="958" y="2524"/>
                <a:ext cx="173" cy="328"/>
              </a:xfrm>
              <a:custGeom>
                <a:avLst/>
                <a:gdLst/>
                <a:ahLst/>
                <a:cxnLst>
                  <a:cxn ang="0">
                    <a:pos x="109" y="328"/>
                  </a:cxn>
                  <a:cxn ang="0">
                    <a:pos x="148" y="235"/>
                  </a:cxn>
                  <a:cxn ang="0">
                    <a:pos x="172" y="157"/>
                  </a:cxn>
                  <a:cxn ang="0">
                    <a:pos x="133" y="56"/>
                  </a:cxn>
                  <a:cxn ang="0">
                    <a:pos x="0" y="24"/>
                  </a:cxn>
                </a:cxnLst>
                <a:rect l="0" t="0" r="r" b="b"/>
                <a:pathLst>
                  <a:path w="173" h="328">
                    <a:moveTo>
                      <a:pt x="109" y="328"/>
                    </a:moveTo>
                    <a:cubicBezTo>
                      <a:pt x="117" y="287"/>
                      <a:pt x="118" y="265"/>
                      <a:pt x="148" y="235"/>
                    </a:cubicBezTo>
                    <a:cubicBezTo>
                      <a:pt x="167" y="178"/>
                      <a:pt x="160" y="204"/>
                      <a:pt x="172" y="157"/>
                    </a:cubicBezTo>
                    <a:cubicBezTo>
                      <a:pt x="166" y="106"/>
                      <a:pt x="173" y="82"/>
                      <a:pt x="133" y="56"/>
                    </a:cubicBezTo>
                    <a:cubicBezTo>
                      <a:pt x="114" y="0"/>
                      <a:pt x="56" y="24"/>
                      <a:pt x="0" y="24"/>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7" name="Freeform 15" descr="新聞紙"/>
              <p:cNvSpPr>
                <a:spLocks/>
              </p:cNvSpPr>
              <p:nvPr/>
            </p:nvSpPr>
            <p:spPr bwMode="auto">
              <a:xfrm>
                <a:off x="590" y="3039"/>
                <a:ext cx="298" cy="319"/>
              </a:xfrm>
              <a:custGeom>
                <a:avLst/>
                <a:gdLst/>
                <a:ahLst/>
                <a:cxnLst>
                  <a:cxn ang="0">
                    <a:pos x="95" y="343"/>
                  </a:cxn>
                  <a:cxn ang="0">
                    <a:pos x="33" y="78"/>
                  </a:cxn>
                  <a:cxn ang="0">
                    <a:pos x="49" y="0"/>
                  </a:cxn>
                  <a:cxn ang="0">
                    <a:pos x="181" y="8"/>
                  </a:cxn>
                  <a:cxn ang="0">
                    <a:pos x="298" y="39"/>
                  </a:cxn>
                </a:cxnLst>
                <a:rect l="0" t="0" r="r" b="b"/>
                <a:pathLst>
                  <a:path w="298" h="343">
                    <a:moveTo>
                      <a:pt x="95" y="343"/>
                    </a:moveTo>
                    <a:cubicBezTo>
                      <a:pt x="90" y="206"/>
                      <a:pt x="131" y="139"/>
                      <a:pt x="33" y="78"/>
                    </a:cubicBezTo>
                    <a:cubicBezTo>
                      <a:pt x="15" y="40"/>
                      <a:pt x="0" y="16"/>
                      <a:pt x="49" y="0"/>
                    </a:cubicBezTo>
                    <a:cubicBezTo>
                      <a:pt x="93" y="3"/>
                      <a:pt x="138" y="0"/>
                      <a:pt x="181" y="8"/>
                    </a:cubicBezTo>
                    <a:cubicBezTo>
                      <a:pt x="205" y="12"/>
                      <a:pt x="279" y="56"/>
                      <a:pt x="298" y="39"/>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341008" name="Oval 16"/>
            <p:cNvSpPr>
              <a:spLocks noChangeArrowheads="1"/>
            </p:cNvSpPr>
            <p:nvPr/>
          </p:nvSpPr>
          <p:spPr bwMode="auto">
            <a:xfrm>
              <a:off x="744" y="1100"/>
              <a:ext cx="657" cy="624"/>
            </a:xfrm>
            <a:prstGeom prst="ellipse">
              <a:avLst/>
            </a:prstGeom>
            <a:noFill/>
            <a:ln w="38100">
              <a:solidFill>
                <a:srgbClr val="006600"/>
              </a:solidFill>
              <a:round/>
              <a:headEnd/>
              <a:tailEnd/>
            </a:ln>
            <a:effectLst/>
          </p:spPr>
          <p:txBody>
            <a:bodyPr wrap="none" anchor="ctr"/>
            <a:lstStyle/>
            <a:p>
              <a:endParaRPr lang="en-US"/>
            </a:p>
          </p:txBody>
        </p:sp>
        <p:sp>
          <p:nvSpPr>
            <p:cNvPr id="341009" name="Oval 17"/>
            <p:cNvSpPr>
              <a:spLocks noChangeArrowheads="1"/>
            </p:cNvSpPr>
            <p:nvPr/>
          </p:nvSpPr>
          <p:spPr bwMode="auto">
            <a:xfrm>
              <a:off x="625" y="973"/>
              <a:ext cx="896" cy="851"/>
            </a:xfrm>
            <a:prstGeom prst="ellipse">
              <a:avLst/>
            </a:prstGeom>
            <a:noFill/>
            <a:ln w="28575">
              <a:solidFill>
                <a:srgbClr val="006600"/>
              </a:solidFill>
              <a:round/>
              <a:headEnd/>
              <a:tailEnd/>
            </a:ln>
            <a:effectLst/>
          </p:spPr>
          <p:txBody>
            <a:bodyPr wrap="none" anchor="ctr"/>
            <a:lstStyle/>
            <a:p>
              <a:endParaRPr lang="en-US"/>
            </a:p>
          </p:txBody>
        </p:sp>
        <p:sp>
          <p:nvSpPr>
            <p:cNvPr id="341010" name="Line 18"/>
            <p:cNvSpPr>
              <a:spLocks noChangeShapeType="1"/>
            </p:cNvSpPr>
            <p:nvPr/>
          </p:nvSpPr>
          <p:spPr bwMode="auto">
            <a:xfrm flipV="1">
              <a:off x="1035" y="1174"/>
              <a:ext cx="226" cy="226"/>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1" name="Text Box 19"/>
            <p:cNvSpPr txBox="1">
              <a:spLocks noChangeArrowheads="1"/>
            </p:cNvSpPr>
            <p:nvPr/>
          </p:nvSpPr>
          <p:spPr bwMode="auto">
            <a:xfrm>
              <a:off x="1172" y="1412"/>
              <a:ext cx="171" cy="229"/>
            </a:xfrm>
            <a:prstGeom prst="rect">
              <a:avLst/>
            </a:prstGeom>
            <a:noFill/>
            <a:ln w="9525">
              <a:noFill/>
              <a:miter lim="800000"/>
              <a:headEnd/>
              <a:tailEnd/>
            </a:ln>
            <a:effectLst/>
          </p:spPr>
          <p:txBody>
            <a:bodyPr wrap="none">
              <a:spAutoFit/>
            </a:bodyPr>
            <a:lstStyle/>
            <a:p>
              <a:r>
                <a:rPr lang="en-US" altLang="zh-TW" dirty="0">
                  <a:solidFill>
                    <a:srgbClr val="006600"/>
                  </a:solidFill>
                </a:rPr>
                <a:t>r</a:t>
              </a:r>
            </a:p>
          </p:txBody>
        </p:sp>
        <p:sp>
          <p:nvSpPr>
            <p:cNvPr id="341012" name="Line 20"/>
            <p:cNvSpPr>
              <a:spLocks noChangeShapeType="1"/>
            </p:cNvSpPr>
            <p:nvPr/>
          </p:nvSpPr>
          <p:spPr bwMode="auto">
            <a:xfrm>
              <a:off x="1035" y="1400"/>
              <a:ext cx="452" cy="109"/>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3" name="Line 21"/>
            <p:cNvSpPr>
              <a:spLocks noChangeShapeType="1"/>
            </p:cNvSpPr>
            <p:nvPr/>
          </p:nvSpPr>
          <p:spPr bwMode="auto">
            <a:xfrm flipH="1">
              <a:off x="346" y="1393"/>
              <a:ext cx="717" cy="210"/>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4" name="Text Box 22"/>
            <p:cNvSpPr txBox="1">
              <a:spLocks noChangeArrowheads="1"/>
            </p:cNvSpPr>
            <p:nvPr/>
          </p:nvSpPr>
          <p:spPr bwMode="auto">
            <a:xfrm>
              <a:off x="425" y="1321"/>
              <a:ext cx="240" cy="233"/>
            </a:xfrm>
            <a:prstGeom prst="rect">
              <a:avLst/>
            </a:prstGeom>
            <a:noFill/>
            <a:ln w="9525">
              <a:noFill/>
              <a:miter lim="800000"/>
              <a:headEnd/>
              <a:tailEnd/>
            </a:ln>
            <a:effectLst/>
          </p:spPr>
          <p:txBody>
            <a:bodyPr wrap="none">
              <a:spAutoFit/>
            </a:bodyPr>
            <a:lstStyle/>
            <a:p>
              <a:r>
                <a:rPr lang="en-US" altLang="zh-TW" dirty="0"/>
                <a:t>R</a:t>
              </a:r>
            </a:p>
          </p:txBody>
        </p:sp>
        <p:sp>
          <p:nvSpPr>
            <p:cNvPr id="341015" name="Text Box 23"/>
            <p:cNvSpPr txBox="1">
              <a:spLocks noChangeArrowheads="1"/>
            </p:cNvSpPr>
            <p:nvPr/>
          </p:nvSpPr>
          <p:spPr bwMode="auto">
            <a:xfrm>
              <a:off x="192" y="678"/>
              <a:ext cx="441" cy="291"/>
            </a:xfrm>
            <a:prstGeom prst="rect">
              <a:avLst/>
            </a:prstGeom>
            <a:noFill/>
            <a:ln w="9525">
              <a:noFill/>
              <a:miter lim="800000"/>
              <a:headEnd/>
              <a:tailEnd/>
            </a:ln>
            <a:effectLst/>
          </p:spPr>
          <p:txBody>
            <a:bodyPr wrap="none">
              <a:spAutoFit/>
            </a:bodyPr>
            <a:lstStyle/>
            <a:p>
              <a:r>
                <a:rPr lang="en-US" altLang="zh-TW" sz="2400"/>
                <a:t>C</a:t>
              </a:r>
              <a:r>
                <a:rPr lang="en-US" altLang="zh-TW" sz="2400" baseline="-25000"/>
                <a:t>As</a:t>
              </a:r>
              <a:endParaRPr lang="en-US" altLang="zh-TW" sz="2400"/>
            </a:p>
          </p:txBody>
        </p:sp>
        <p:sp>
          <p:nvSpPr>
            <p:cNvPr id="341016" name="Freeform 24"/>
            <p:cNvSpPr>
              <a:spLocks/>
            </p:cNvSpPr>
            <p:nvPr/>
          </p:nvSpPr>
          <p:spPr bwMode="auto">
            <a:xfrm>
              <a:off x="566" y="900"/>
              <a:ext cx="345" cy="436"/>
            </a:xfrm>
            <a:custGeom>
              <a:avLst/>
              <a:gdLst/>
              <a:ahLst/>
              <a:cxnLst>
                <a:cxn ang="0">
                  <a:pos x="3" y="0"/>
                </a:cxn>
                <a:cxn ang="0">
                  <a:pos x="11" y="85"/>
                </a:cxn>
                <a:cxn ang="0">
                  <a:pos x="42" y="93"/>
                </a:cxn>
                <a:cxn ang="0">
                  <a:pos x="88" y="109"/>
                </a:cxn>
                <a:cxn ang="0">
                  <a:pos x="96" y="179"/>
                </a:cxn>
                <a:cxn ang="0">
                  <a:pos x="135" y="187"/>
                </a:cxn>
                <a:cxn ang="0">
                  <a:pos x="151" y="210"/>
                </a:cxn>
                <a:cxn ang="0">
                  <a:pos x="159" y="280"/>
                </a:cxn>
                <a:cxn ang="0">
                  <a:pos x="198" y="288"/>
                </a:cxn>
                <a:cxn ang="0">
                  <a:pos x="229" y="358"/>
                </a:cxn>
                <a:cxn ang="0">
                  <a:pos x="275" y="366"/>
                </a:cxn>
                <a:cxn ang="0">
                  <a:pos x="314" y="413"/>
                </a:cxn>
                <a:cxn ang="0">
                  <a:pos x="338" y="436"/>
                </a:cxn>
              </a:cxnLst>
              <a:rect l="0" t="0" r="r" b="b"/>
              <a:pathLst>
                <a:path w="345" h="436">
                  <a:moveTo>
                    <a:pt x="3" y="0"/>
                  </a:moveTo>
                  <a:cubicBezTo>
                    <a:pt x="6" y="28"/>
                    <a:pt x="0" y="59"/>
                    <a:pt x="11" y="85"/>
                  </a:cubicBezTo>
                  <a:cubicBezTo>
                    <a:pt x="15" y="95"/>
                    <a:pt x="32" y="90"/>
                    <a:pt x="42" y="93"/>
                  </a:cubicBezTo>
                  <a:cubicBezTo>
                    <a:pt x="57" y="98"/>
                    <a:pt x="88" y="109"/>
                    <a:pt x="88" y="109"/>
                  </a:cubicBezTo>
                  <a:cubicBezTo>
                    <a:pt x="91" y="132"/>
                    <a:pt x="84" y="159"/>
                    <a:pt x="96" y="179"/>
                  </a:cubicBezTo>
                  <a:cubicBezTo>
                    <a:pt x="103" y="190"/>
                    <a:pt x="123" y="180"/>
                    <a:pt x="135" y="187"/>
                  </a:cubicBezTo>
                  <a:cubicBezTo>
                    <a:pt x="143" y="192"/>
                    <a:pt x="146" y="202"/>
                    <a:pt x="151" y="210"/>
                  </a:cubicBezTo>
                  <a:cubicBezTo>
                    <a:pt x="154" y="233"/>
                    <a:pt x="147" y="260"/>
                    <a:pt x="159" y="280"/>
                  </a:cubicBezTo>
                  <a:cubicBezTo>
                    <a:pt x="166" y="291"/>
                    <a:pt x="186" y="281"/>
                    <a:pt x="198" y="288"/>
                  </a:cubicBezTo>
                  <a:cubicBezTo>
                    <a:pt x="220" y="301"/>
                    <a:pt x="204" y="354"/>
                    <a:pt x="229" y="358"/>
                  </a:cubicBezTo>
                  <a:cubicBezTo>
                    <a:pt x="244" y="361"/>
                    <a:pt x="260" y="363"/>
                    <a:pt x="275" y="366"/>
                  </a:cubicBezTo>
                  <a:cubicBezTo>
                    <a:pt x="345" y="433"/>
                    <a:pt x="260" y="348"/>
                    <a:pt x="314" y="413"/>
                  </a:cubicBezTo>
                  <a:cubicBezTo>
                    <a:pt x="321" y="422"/>
                    <a:pt x="338" y="436"/>
                    <a:pt x="338" y="436"/>
                  </a:cubicBezTo>
                </a:path>
              </a:pathLst>
            </a:custGeom>
            <a:noFill/>
            <a:ln w="38100" cap="flat" cmpd="sng">
              <a:solidFill>
                <a:srgbClr val="FF0000"/>
              </a:solidFill>
              <a:prstDash val="solid"/>
              <a:round/>
              <a:headEnd type="none" w="med" len="med"/>
              <a:tailEnd type="triangle" w="med" len="med"/>
            </a:ln>
            <a:effectLst/>
          </p:spPr>
          <p:txBody>
            <a:bodyPr wrap="none" anchor="ctr"/>
            <a:lstStyle/>
            <a:p>
              <a:endParaRPr lang="en-US"/>
            </a:p>
          </p:txBody>
        </p:sp>
      </p:grpSp>
      <p:graphicFrame>
        <p:nvGraphicFramePr>
          <p:cNvPr id="341024" name="Object 32"/>
          <p:cNvGraphicFramePr>
            <a:graphicFrameLocks noChangeAspect="1"/>
          </p:cNvGraphicFramePr>
          <p:nvPr>
            <p:extLst/>
          </p:nvPr>
        </p:nvGraphicFramePr>
        <p:xfrm>
          <a:off x="2792739" y="1283463"/>
          <a:ext cx="5486400" cy="511175"/>
        </p:xfrm>
        <a:graphic>
          <a:graphicData uri="http://schemas.openxmlformats.org/presentationml/2006/ole">
            <mc:AlternateContent xmlns:mc="http://schemas.openxmlformats.org/markup-compatibility/2006">
              <mc:Choice xmlns:v="urn:schemas-microsoft-com:vml" Requires="v">
                <p:oleObj spid="_x0000_s54393" name="Equation" r:id="rId4" imgW="5308560" imgH="507960" progId="Equation.DSMT4">
                  <p:embed/>
                </p:oleObj>
              </mc:Choice>
              <mc:Fallback>
                <p:oleObj name="Equation" r:id="rId4" imgW="5308560" imgH="50796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2739" y="1283463"/>
                        <a:ext cx="54864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5" name="Title 34"/>
          <p:cNvSpPr>
            <a:spLocks noGrp="1"/>
          </p:cNvSpPr>
          <p:nvPr>
            <p:ph type="title"/>
          </p:nvPr>
        </p:nvSpPr>
        <p:spPr>
          <a:xfrm>
            <a:off x="0" y="0"/>
            <a:ext cx="9144000" cy="1066800"/>
          </a:xfrm>
        </p:spPr>
        <p:txBody>
          <a:bodyPr>
            <a:normAutofit/>
          </a:bodyPr>
          <a:lstStyle/>
          <a:p>
            <a:r>
              <a:rPr lang="en-US" dirty="0" smtClean="0"/>
              <a:t>Diffusion Equation (Step 2)</a:t>
            </a:r>
            <a:endParaRPr lang="en-US" dirty="0"/>
          </a:p>
        </p:txBody>
      </p:sp>
      <p:sp>
        <p:nvSpPr>
          <p:cNvPr id="36" name="Text Box 19"/>
          <p:cNvSpPr txBox="1">
            <a:spLocks noChangeArrowheads="1"/>
          </p:cNvSpPr>
          <p:nvPr/>
        </p:nvSpPr>
        <p:spPr bwMode="auto">
          <a:xfrm>
            <a:off x="2024390" y="2362200"/>
            <a:ext cx="614271" cy="369332"/>
          </a:xfrm>
          <a:prstGeom prst="rect">
            <a:avLst/>
          </a:prstGeom>
          <a:noFill/>
          <a:ln w="9525">
            <a:noFill/>
            <a:miter lim="800000"/>
            <a:headEnd/>
            <a:tailEnd/>
          </a:ln>
          <a:effectLst/>
        </p:spPr>
        <p:txBody>
          <a:bodyPr wrap="none">
            <a:spAutoFit/>
          </a:bodyPr>
          <a:lstStyle/>
          <a:p>
            <a:r>
              <a:rPr lang="en-US" altLang="zh-TW" dirty="0" err="1" smtClean="0">
                <a:solidFill>
                  <a:srgbClr val="006600"/>
                </a:solidFill>
              </a:rPr>
              <a:t>r+</a:t>
            </a:r>
            <a:r>
              <a:rPr lang="en-US" altLang="zh-TW" dirty="0" err="1" smtClean="0">
                <a:solidFill>
                  <a:srgbClr val="006600"/>
                </a:solidFill>
                <a:latin typeface="Symbol" pitchFamily="18" charset="2"/>
              </a:rPr>
              <a:t>D</a:t>
            </a:r>
            <a:r>
              <a:rPr lang="en-US" altLang="zh-TW" dirty="0" err="1" smtClean="0">
                <a:solidFill>
                  <a:srgbClr val="006600"/>
                </a:solidFill>
              </a:rPr>
              <a:t>r</a:t>
            </a:r>
            <a:endParaRPr lang="en-US" altLang="zh-TW" dirty="0">
              <a:solidFill>
                <a:srgbClr val="006600"/>
              </a:solidFill>
            </a:endParaRPr>
          </a:p>
        </p:txBody>
      </p:sp>
      <p:sp>
        <p:nvSpPr>
          <p:cNvPr id="38" name="TextBox 37"/>
          <p:cNvSpPr txBox="1"/>
          <p:nvPr/>
        </p:nvSpPr>
        <p:spPr>
          <a:xfrm>
            <a:off x="2963052" y="880238"/>
            <a:ext cx="6104748" cy="400110"/>
          </a:xfrm>
          <a:prstGeom prst="rect">
            <a:avLst/>
          </a:prstGeom>
          <a:noFill/>
        </p:spPr>
        <p:txBody>
          <a:bodyPr wrap="none" rtlCol="0">
            <a:spAutoFit/>
          </a:bodyPr>
          <a:lstStyle/>
          <a:p>
            <a:r>
              <a:rPr lang="en-US" sz="2000" dirty="0" smtClean="0">
                <a:solidFill>
                  <a:srgbClr val="0000FF"/>
                </a:solidFill>
              </a:rPr>
              <a:t>IN        -        OUT          +     GEN               =ACCUM</a:t>
            </a:r>
          </a:p>
        </p:txBody>
      </p:sp>
      <p:sp>
        <p:nvSpPr>
          <p:cNvPr id="41" name="TextBox 40"/>
          <p:cNvSpPr txBox="1"/>
          <p:nvPr/>
        </p:nvSpPr>
        <p:spPr>
          <a:xfrm>
            <a:off x="2895600" y="1800055"/>
            <a:ext cx="6019800" cy="1015663"/>
          </a:xfrm>
          <a:prstGeom prst="rect">
            <a:avLst/>
          </a:prstGeom>
          <a:noFill/>
        </p:spPr>
        <p:txBody>
          <a:bodyPr wrap="square" rtlCol="0">
            <a:spAutoFit/>
          </a:bodyPr>
          <a:lstStyle/>
          <a:p>
            <a:r>
              <a:rPr lang="en-US" sz="2000" dirty="0" smtClean="0"/>
              <a:t>Steady state assumption implies </a:t>
            </a:r>
            <a:r>
              <a:rPr lang="en-US" sz="2000" dirty="0" err="1" smtClean="0"/>
              <a:t>equimolar</a:t>
            </a:r>
            <a:r>
              <a:rPr lang="en-US" sz="2000" dirty="0" smtClean="0"/>
              <a:t> counter diffusion, W</a:t>
            </a:r>
            <a:r>
              <a:rPr lang="en-US" sz="2000" baseline="-25000" dirty="0" smtClean="0"/>
              <a:t>B</a:t>
            </a:r>
            <a:r>
              <a:rPr lang="en-US" sz="2000" dirty="0" smtClean="0"/>
              <a:t> = -W</a:t>
            </a:r>
            <a:r>
              <a:rPr lang="en-US" sz="2000" baseline="-25000" dirty="0" smtClean="0"/>
              <a:t>A </a:t>
            </a:r>
            <a:r>
              <a:rPr lang="en-US" sz="2000" dirty="0" smtClean="0"/>
              <a:t>(otherwise A or B would accumulate)</a:t>
            </a:r>
          </a:p>
        </p:txBody>
      </p:sp>
      <p:graphicFrame>
        <p:nvGraphicFramePr>
          <p:cNvPr id="3078" name="Object 6"/>
          <p:cNvGraphicFramePr>
            <a:graphicFrameLocks noChangeAspect="1"/>
          </p:cNvGraphicFramePr>
          <p:nvPr>
            <p:extLst/>
          </p:nvPr>
        </p:nvGraphicFramePr>
        <p:xfrm>
          <a:off x="3514725" y="2663318"/>
          <a:ext cx="2916238" cy="625475"/>
        </p:xfrm>
        <a:graphic>
          <a:graphicData uri="http://schemas.openxmlformats.org/presentationml/2006/ole">
            <mc:AlternateContent xmlns:mc="http://schemas.openxmlformats.org/markup-compatibility/2006">
              <mc:Choice xmlns:v="urn:schemas-microsoft-com:vml" Requires="v">
                <p:oleObj spid="_x0000_s54394" name="Equation" r:id="rId6" imgW="3111480" imgH="622080" progId="Equation.DSMT4">
                  <p:embed/>
                </p:oleObj>
              </mc:Choice>
              <mc:Fallback>
                <p:oleObj name="Equation" r:id="rId6" imgW="3111480" imgH="62208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14725" y="2663318"/>
                        <a:ext cx="2916238"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graphicFrame>
        <p:nvGraphicFramePr>
          <p:cNvPr id="42" name="Object 19"/>
          <p:cNvGraphicFramePr>
            <a:graphicFrameLocks noChangeAspect="1"/>
          </p:cNvGraphicFramePr>
          <p:nvPr>
            <p:extLst/>
          </p:nvPr>
        </p:nvGraphicFramePr>
        <p:xfrm>
          <a:off x="76200" y="5129103"/>
          <a:ext cx="1557337" cy="658813"/>
        </p:xfrm>
        <a:graphic>
          <a:graphicData uri="http://schemas.openxmlformats.org/presentationml/2006/ole">
            <mc:AlternateContent xmlns:mc="http://schemas.openxmlformats.org/markup-compatibility/2006">
              <mc:Choice xmlns:v="urn:schemas-microsoft-com:vml" Requires="v">
                <p:oleObj spid="_x0000_s54395" name="Equation" r:id="rId8" imgW="1688760" imgH="660240" progId="Equation.DSMT4">
                  <p:embed/>
                </p:oleObj>
              </mc:Choice>
              <mc:Fallback>
                <p:oleObj name="Equation" r:id="rId8" imgW="1688760" imgH="66024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200" y="5129103"/>
                        <a:ext cx="1557337"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3" name="Object 20"/>
          <p:cNvGraphicFramePr>
            <a:graphicFrameLocks noChangeAspect="1"/>
          </p:cNvGraphicFramePr>
          <p:nvPr>
            <p:extLst/>
          </p:nvPr>
        </p:nvGraphicFramePr>
        <p:xfrm>
          <a:off x="2013070" y="4697241"/>
          <a:ext cx="357554" cy="387350"/>
        </p:xfrm>
        <a:graphic>
          <a:graphicData uri="http://schemas.openxmlformats.org/presentationml/2006/ole">
            <mc:AlternateContent xmlns:mc="http://schemas.openxmlformats.org/markup-compatibility/2006">
              <mc:Choice xmlns:v="urn:schemas-microsoft-com:vml" Requires="v">
                <p:oleObj spid="_x0000_s54396" name="方程式" r:id="rId10" imgW="215640" imgH="215640" progId="Equation.3">
                  <p:embed/>
                </p:oleObj>
              </mc:Choice>
              <mc:Fallback>
                <p:oleObj name="方程式" r:id="rId10" imgW="215640" imgH="21564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13070" y="4697241"/>
                        <a:ext cx="357554"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21"/>
          <p:cNvGraphicFramePr>
            <a:graphicFrameLocks noChangeAspect="1"/>
          </p:cNvGraphicFramePr>
          <p:nvPr>
            <p:extLst/>
          </p:nvPr>
        </p:nvGraphicFramePr>
        <p:xfrm>
          <a:off x="2024793" y="5037295"/>
          <a:ext cx="351692" cy="519113"/>
        </p:xfrm>
        <a:graphic>
          <a:graphicData uri="http://schemas.openxmlformats.org/presentationml/2006/ole">
            <mc:AlternateContent xmlns:mc="http://schemas.openxmlformats.org/markup-compatibility/2006">
              <mc:Choice xmlns:v="urn:schemas-microsoft-com:vml" Requires="v">
                <p:oleObj spid="_x0000_s54397" name="方程式" r:id="rId12" imgW="177480" imgH="241200" progId="Equation.3">
                  <p:embed/>
                </p:oleObj>
              </mc:Choice>
              <mc:Fallback>
                <p:oleObj name="方程式" r:id="rId12" imgW="177480" imgH="241200"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24793" y="5037295"/>
                        <a:ext cx="35169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5" name="Object 23"/>
          <p:cNvGraphicFramePr>
            <a:graphicFrameLocks noChangeAspect="1"/>
          </p:cNvGraphicFramePr>
          <p:nvPr>
            <p:extLst/>
          </p:nvPr>
        </p:nvGraphicFramePr>
        <p:xfrm>
          <a:off x="2042378" y="5553341"/>
          <a:ext cx="300403" cy="303212"/>
        </p:xfrm>
        <a:graphic>
          <a:graphicData uri="http://schemas.openxmlformats.org/presentationml/2006/ole">
            <mc:AlternateContent xmlns:mc="http://schemas.openxmlformats.org/markup-compatibility/2006">
              <mc:Choice xmlns:v="urn:schemas-microsoft-com:vml" Requires="v">
                <p:oleObj spid="_x0000_s54398" name="方程式" r:id="rId14" imgW="152280" imgH="139680" progId="Equation.3">
                  <p:embed/>
                </p:oleObj>
              </mc:Choice>
              <mc:Fallback>
                <p:oleObj name="方程式" r:id="rId14" imgW="152280" imgH="139680" progId="Equation.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42378" y="5553341"/>
                        <a:ext cx="300403"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6" name="Object 25"/>
          <p:cNvGraphicFramePr>
            <a:graphicFrameLocks noChangeAspect="1"/>
          </p:cNvGraphicFramePr>
          <p:nvPr>
            <p:extLst/>
          </p:nvPr>
        </p:nvGraphicFramePr>
        <p:xfrm>
          <a:off x="2039447" y="5870681"/>
          <a:ext cx="278423" cy="381000"/>
        </p:xfrm>
        <a:graphic>
          <a:graphicData uri="http://schemas.openxmlformats.org/presentationml/2006/ole">
            <mc:AlternateContent xmlns:mc="http://schemas.openxmlformats.org/markup-compatibility/2006">
              <mc:Choice xmlns:v="urn:schemas-microsoft-com:vml" Requires="v">
                <p:oleObj spid="_x0000_s54399" name="方程式" r:id="rId16" imgW="139680" imgH="177480" progId="Equation.3">
                  <p:embed/>
                </p:oleObj>
              </mc:Choice>
              <mc:Fallback>
                <p:oleObj name="方程式" r:id="rId16" imgW="139680" imgH="177480" progId="Equation.3">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039447" y="5870681"/>
                        <a:ext cx="27842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47" name="Text Box 26"/>
          <p:cNvSpPr txBox="1">
            <a:spLocks noChangeArrowheads="1"/>
          </p:cNvSpPr>
          <p:nvPr/>
        </p:nvSpPr>
        <p:spPr bwMode="auto">
          <a:xfrm>
            <a:off x="2517163" y="4671842"/>
            <a:ext cx="1847172" cy="400110"/>
          </a:xfrm>
          <a:prstGeom prst="rect">
            <a:avLst/>
          </a:prstGeom>
          <a:noFill/>
          <a:ln w="9525">
            <a:noFill/>
            <a:miter lim="800000"/>
            <a:headEnd/>
            <a:tailEnd/>
          </a:ln>
          <a:effectLst/>
        </p:spPr>
        <p:txBody>
          <a:bodyPr wrap="none">
            <a:spAutoFit/>
          </a:bodyPr>
          <a:lstStyle/>
          <a:p>
            <a:r>
              <a:rPr lang="en-GB" altLang="zh-TW" sz="2000" dirty="0" smtClean="0"/>
              <a:t>bulk </a:t>
            </a:r>
            <a:r>
              <a:rPr lang="en-GB" altLang="zh-TW" sz="2000" dirty="0" err="1"/>
              <a:t>diffusivify</a:t>
            </a:r>
            <a:endParaRPr lang="en-GB" altLang="zh-TW" sz="2000" dirty="0"/>
          </a:p>
        </p:txBody>
      </p:sp>
      <p:sp>
        <p:nvSpPr>
          <p:cNvPr id="48" name="Text Box 27"/>
          <p:cNvSpPr txBox="1">
            <a:spLocks noChangeArrowheads="1"/>
          </p:cNvSpPr>
          <p:nvPr/>
        </p:nvSpPr>
        <p:spPr bwMode="auto">
          <a:xfrm>
            <a:off x="2517163" y="5862744"/>
            <a:ext cx="6626837" cy="707886"/>
          </a:xfrm>
          <a:prstGeom prst="rect">
            <a:avLst/>
          </a:prstGeom>
          <a:noFill/>
          <a:ln w="9525">
            <a:noFill/>
            <a:miter lim="800000"/>
            <a:headEnd/>
            <a:tailEnd/>
          </a:ln>
          <a:effectLst/>
        </p:spPr>
        <p:txBody>
          <a:bodyPr wrap="square">
            <a:spAutoFit/>
          </a:bodyPr>
          <a:lstStyle/>
          <a:p>
            <a:r>
              <a:rPr lang="en-GB" altLang="zh-TW" sz="2000" dirty="0" err="1"/>
              <a:t>tortuosity</a:t>
            </a:r>
            <a:r>
              <a:rPr lang="en-GB" altLang="zh-TW" sz="2000" dirty="0"/>
              <a:t> </a:t>
            </a:r>
            <a:r>
              <a:rPr lang="en-GB" altLang="zh-TW" sz="2000" dirty="0" smtClean="0"/>
              <a:t>(distance molecule travels between 2 pts/actual distance between those 2 pts) (typical </a:t>
            </a:r>
            <a:r>
              <a:rPr lang="en-GB" altLang="zh-TW" sz="2000" dirty="0"/>
              <a:t>~ 3.0)</a:t>
            </a:r>
          </a:p>
        </p:txBody>
      </p:sp>
      <p:sp>
        <p:nvSpPr>
          <p:cNvPr id="49" name="Text Box 28"/>
          <p:cNvSpPr txBox="1">
            <a:spLocks noChangeArrowheads="1"/>
          </p:cNvSpPr>
          <p:nvPr/>
        </p:nvSpPr>
        <p:spPr bwMode="auto">
          <a:xfrm>
            <a:off x="2517162" y="5097620"/>
            <a:ext cx="5761514" cy="400110"/>
          </a:xfrm>
          <a:prstGeom prst="rect">
            <a:avLst/>
          </a:prstGeom>
          <a:noFill/>
          <a:ln w="9525">
            <a:noFill/>
            <a:miter lim="800000"/>
            <a:headEnd/>
            <a:tailEnd/>
          </a:ln>
          <a:effectLst/>
        </p:spPr>
        <p:txBody>
          <a:bodyPr wrap="none">
            <a:spAutoFit/>
          </a:bodyPr>
          <a:lstStyle/>
          <a:p>
            <a:r>
              <a:rPr lang="en-GB" altLang="zh-TW" sz="2000" dirty="0"/>
              <a:t>pellet porosity </a:t>
            </a:r>
            <a:r>
              <a:rPr lang="en-GB" altLang="zh-TW" sz="2000" dirty="0" smtClean="0"/>
              <a:t>(</a:t>
            </a:r>
            <a:r>
              <a:rPr lang="en-GB" altLang="zh-TW" sz="2000" dirty="0" err="1" smtClean="0"/>
              <a:t>V</a:t>
            </a:r>
            <a:r>
              <a:rPr lang="en-GB" altLang="zh-TW" sz="2000" baseline="-25000" dirty="0" err="1" smtClean="0"/>
              <a:t>void</a:t>
            </a:r>
            <a:r>
              <a:rPr lang="en-GB" altLang="zh-TW" sz="2000" baseline="-25000" dirty="0" smtClean="0"/>
              <a:t> space</a:t>
            </a:r>
            <a:r>
              <a:rPr lang="en-GB" altLang="zh-TW" sz="2000" dirty="0" smtClean="0"/>
              <a:t>/</a:t>
            </a:r>
            <a:r>
              <a:rPr lang="en-GB" altLang="zh-TW" sz="2000" dirty="0" err="1" smtClean="0"/>
              <a:t>V</a:t>
            </a:r>
            <a:r>
              <a:rPr lang="en-GB" altLang="zh-TW" sz="2000" baseline="-25000" dirty="0" err="1" smtClean="0"/>
              <a:t>void</a:t>
            </a:r>
            <a:r>
              <a:rPr lang="en-GB" altLang="zh-TW" sz="2000" baseline="-25000" dirty="0" smtClean="0"/>
              <a:t> &amp; solid</a:t>
            </a:r>
            <a:r>
              <a:rPr lang="en-GB" altLang="zh-TW" sz="2000" dirty="0" smtClean="0"/>
              <a:t>) (typical </a:t>
            </a:r>
            <a:r>
              <a:rPr lang="en-GB" altLang="zh-TW" sz="2000" dirty="0"/>
              <a:t>~ 0.4)</a:t>
            </a:r>
          </a:p>
        </p:txBody>
      </p:sp>
      <p:sp>
        <p:nvSpPr>
          <p:cNvPr id="50" name="Text Box 29"/>
          <p:cNvSpPr txBox="1">
            <a:spLocks noChangeArrowheads="1"/>
          </p:cNvSpPr>
          <p:nvPr/>
        </p:nvSpPr>
        <p:spPr bwMode="auto">
          <a:xfrm>
            <a:off x="2517162" y="5507304"/>
            <a:ext cx="3805850" cy="400110"/>
          </a:xfrm>
          <a:prstGeom prst="rect">
            <a:avLst/>
          </a:prstGeom>
          <a:noFill/>
          <a:ln w="9525">
            <a:noFill/>
            <a:miter lim="800000"/>
            <a:headEnd/>
            <a:tailEnd/>
          </a:ln>
          <a:effectLst/>
        </p:spPr>
        <p:txBody>
          <a:bodyPr wrap="none">
            <a:spAutoFit/>
          </a:bodyPr>
          <a:lstStyle/>
          <a:p>
            <a:r>
              <a:rPr lang="en-GB" altLang="zh-TW" sz="2000"/>
              <a:t>constriction factor (typical ~ 0.8)</a:t>
            </a:r>
          </a:p>
        </p:txBody>
      </p:sp>
      <p:sp>
        <p:nvSpPr>
          <p:cNvPr id="51" name="TextBox 50"/>
          <p:cNvSpPr txBox="1"/>
          <p:nvPr/>
        </p:nvSpPr>
        <p:spPr>
          <a:xfrm>
            <a:off x="975214" y="3330068"/>
            <a:ext cx="7193572" cy="1323439"/>
          </a:xfrm>
          <a:prstGeom prst="rect">
            <a:avLst/>
          </a:prstGeom>
          <a:noFill/>
        </p:spPr>
        <p:txBody>
          <a:bodyPr wrap="none" rtlCol="0">
            <a:spAutoFit/>
          </a:bodyPr>
          <a:lstStyle/>
          <a:p>
            <a:r>
              <a:rPr lang="en-US" sz="2000" dirty="0" smtClean="0"/>
              <a:t>Must use effective diffusivity, D</a:t>
            </a:r>
            <a:r>
              <a:rPr lang="en-US" sz="2000" baseline="-25000" dirty="0" smtClean="0"/>
              <a:t>e</a:t>
            </a:r>
            <a:r>
              <a:rPr lang="en-US" sz="2000" dirty="0" smtClean="0"/>
              <a:t>, instead of D</a:t>
            </a:r>
            <a:r>
              <a:rPr lang="en-US" sz="2000" baseline="-25000" dirty="0" smtClean="0"/>
              <a:t>AB</a:t>
            </a:r>
            <a:r>
              <a:rPr lang="en-US" sz="2000" dirty="0" smtClean="0"/>
              <a:t> to account for:</a:t>
            </a:r>
          </a:p>
          <a:p>
            <a:pPr marL="457200" indent="-457200">
              <a:buAutoNum type="arabicParenR"/>
            </a:pPr>
            <a:r>
              <a:rPr lang="en-US" sz="2000" dirty="0" err="1" smtClean="0"/>
              <a:t>Tortuosity</a:t>
            </a:r>
            <a:r>
              <a:rPr lang="en-US" sz="2000" dirty="0" smtClean="0"/>
              <a:t> of paths</a:t>
            </a:r>
          </a:p>
          <a:p>
            <a:pPr marL="457200" indent="-457200">
              <a:buAutoNum type="arabicParenR"/>
            </a:pPr>
            <a:r>
              <a:rPr lang="en-US" sz="2000" dirty="0" smtClean="0"/>
              <a:t>Void spaces</a:t>
            </a:r>
          </a:p>
          <a:p>
            <a:pPr marL="457200" indent="-457200">
              <a:buAutoNum type="arabicParenR"/>
            </a:pPr>
            <a:r>
              <a:rPr lang="en-US" sz="2000" dirty="0" smtClean="0"/>
              <a:t>Pores having varying cross-sectional areas</a:t>
            </a:r>
          </a:p>
        </p:txBody>
      </p:sp>
    </p:spTree>
    <p:extLst>
      <p:ext uri="{BB962C8B-B14F-4D97-AF65-F5344CB8AC3E}">
        <p14:creationId xmlns:p14="http://schemas.microsoft.com/office/powerpoint/2010/main" val="2393845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1"/>
                                        </p:tgtEl>
                                        <p:attrNameLst>
                                          <p:attrName>style.visibility</p:attrName>
                                        </p:attrNameLst>
                                      </p:cBhvr>
                                      <p:to>
                                        <p:strVal val="visible"/>
                                      </p:to>
                                    </p:set>
                                    <p:anim calcmode="discrete" valueType="clr">
                                      <p:cBhvr override="childStyle">
                                        <p:cTn id="7" dur="80"/>
                                        <p:tgtEl>
                                          <p:spTgt spid="4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1"/>
                                        </p:tgtEl>
                                        <p:attrNameLst>
                                          <p:attrName>fillcolor</p:attrName>
                                        </p:attrNameLst>
                                      </p:cBhvr>
                                      <p:tavLst>
                                        <p:tav tm="0">
                                          <p:val>
                                            <p:clrVal>
                                              <a:schemeClr val="accent2"/>
                                            </p:clrVal>
                                          </p:val>
                                        </p:tav>
                                        <p:tav tm="50000">
                                          <p:val>
                                            <p:clrVal>
                                              <a:schemeClr val="hlink"/>
                                            </p:clrVal>
                                          </p:val>
                                        </p:tav>
                                      </p:tavLst>
                                    </p:anim>
                                    <p:set>
                                      <p:cBhvr>
                                        <p:cTn id="9" dur="80"/>
                                        <p:tgtEl>
                                          <p:spTgt spid="41"/>
                                        </p:tgtEl>
                                        <p:attrNameLst>
                                          <p:attrName>fill.type</p:attrName>
                                        </p:attrNameLst>
                                      </p:cBhvr>
                                      <p:to>
                                        <p:strVal val="solid"/>
                                      </p:to>
                                    </p:set>
                                  </p:childTnLst>
                                </p:cTn>
                              </p:par>
                            </p:childTnLst>
                          </p:cTn>
                        </p:par>
                        <p:par>
                          <p:cTn id="10" fill="hold">
                            <p:stCondLst>
                              <p:cond delay="3640"/>
                            </p:stCondLst>
                            <p:childTnLst>
                              <p:par>
                                <p:cTn id="11" presetID="9" presetClass="entr" presetSubtype="0" fill="hold" nodeType="afterEffect">
                                  <p:stCondLst>
                                    <p:cond delay="0"/>
                                  </p:stCondLst>
                                  <p:childTnLst>
                                    <p:set>
                                      <p:cBhvr>
                                        <p:cTn id="12" dur="1" fill="hold">
                                          <p:stCondLst>
                                            <p:cond delay="0"/>
                                          </p:stCondLst>
                                        </p:cTn>
                                        <p:tgtEl>
                                          <p:spTgt spid="3078"/>
                                        </p:tgtEl>
                                        <p:attrNameLst>
                                          <p:attrName>style.visibility</p:attrName>
                                        </p:attrNameLst>
                                      </p:cBhvr>
                                      <p:to>
                                        <p:strVal val="visible"/>
                                      </p:to>
                                    </p:set>
                                    <p:animEffect transition="in" filter="dissolve">
                                      <p:cBhvr>
                                        <p:cTn id="13" dur="500"/>
                                        <p:tgtEl>
                                          <p:spTgt spid="3078"/>
                                        </p:tgtEl>
                                      </p:cBhvr>
                                    </p:animEffec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51"/>
                                        </p:tgtEl>
                                        <p:attrNameLst>
                                          <p:attrName>style.visibility</p:attrName>
                                        </p:attrNameLst>
                                      </p:cBhvr>
                                      <p:to>
                                        <p:strVal val="visible"/>
                                      </p:to>
                                    </p:set>
                                    <p:anim calcmode="discrete" valueType="clr">
                                      <p:cBhvr override="childStyle">
                                        <p:cTn id="18" dur="80"/>
                                        <p:tgtEl>
                                          <p:spTgt spid="51"/>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51"/>
                                        </p:tgtEl>
                                        <p:attrNameLst>
                                          <p:attrName>fillcolor</p:attrName>
                                        </p:attrNameLst>
                                      </p:cBhvr>
                                      <p:tavLst>
                                        <p:tav tm="0">
                                          <p:val>
                                            <p:clrVal>
                                              <a:schemeClr val="accent2"/>
                                            </p:clrVal>
                                          </p:val>
                                        </p:tav>
                                        <p:tav tm="50000">
                                          <p:val>
                                            <p:clrVal>
                                              <a:schemeClr val="hlink"/>
                                            </p:clrVal>
                                          </p:val>
                                        </p:tav>
                                      </p:tavLst>
                                    </p:anim>
                                    <p:set>
                                      <p:cBhvr>
                                        <p:cTn id="20" dur="80"/>
                                        <p:tgtEl>
                                          <p:spTgt spid="51"/>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42"/>
                                        </p:tgtEl>
                                        <p:attrNameLst>
                                          <p:attrName>style.visibility</p:attrName>
                                        </p:attrNameLst>
                                      </p:cBhvr>
                                      <p:to>
                                        <p:strVal val="visible"/>
                                      </p:to>
                                    </p:set>
                                    <p:animEffect transition="in" filter="checkerboard(across)">
                                      <p:cBhvr>
                                        <p:cTn id="25" dur="500"/>
                                        <p:tgtEl>
                                          <p:spTgt spid="42"/>
                                        </p:tgtEl>
                                      </p:cBhvr>
                                    </p:animEffect>
                                  </p:childTnLst>
                                </p:cTn>
                              </p:par>
                            </p:childTnLst>
                          </p:cTn>
                        </p:par>
                        <p:par>
                          <p:cTn id="26" fill="hold">
                            <p:stCondLst>
                              <p:cond delay="500"/>
                            </p:stCondLst>
                            <p:childTnLst>
                              <p:par>
                                <p:cTn id="27" presetID="5" presetClass="entr" presetSubtype="10" fill="hold" nodeType="afterEffect">
                                  <p:stCondLst>
                                    <p:cond delay="0"/>
                                  </p:stCondLst>
                                  <p:childTnLst>
                                    <p:set>
                                      <p:cBhvr>
                                        <p:cTn id="28" dur="1" fill="hold">
                                          <p:stCondLst>
                                            <p:cond delay="0"/>
                                          </p:stCondLst>
                                        </p:cTn>
                                        <p:tgtEl>
                                          <p:spTgt spid="43"/>
                                        </p:tgtEl>
                                        <p:attrNameLst>
                                          <p:attrName>style.visibility</p:attrName>
                                        </p:attrNameLst>
                                      </p:cBhvr>
                                      <p:to>
                                        <p:strVal val="visible"/>
                                      </p:to>
                                    </p:set>
                                    <p:animEffect transition="in" filter="checkerboard(across)">
                                      <p:cBhvr>
                                        <p:cTn id="29" dur="500"/>
                                        <p:tgtEl>
                                          <p:spTgt spid="43"/>
                                        </p:tgtEl>
                                      </p:cBhvr>
                                    </p:animEffect>
                                  </p:childTnLst>
                                </p:cTn>
                              </p:par>
                            </p:childTnLst>
                          </p:cTn>
                        </p:par>
                        <p:par>
                          <p:cTn id="30" fill="hold">
                            <p:stCondLst>
                              <p:cond delay="1000"/>
                            </p:stCondLst>
                            <p:childTnLst>
                              <p:par>
                                <p:cTn id="31" presetID="5" presetClass="entr" presetSubtype="10" fill="hold" grpId="0" nodeType="afterEffect">
                                  <p:stCondLst>
                                    <p:cond delay="0"/>
                                  </p:stCondLst>
                                  <p:childTnLst>
                                    <p:set>
                                      <p:cBhvr>
                                        <p:cTn id="32" dur="1" fill="hold">
                                          <p:stCondLst>
                                            <p:cond delay="0"/>
                                          </p:stCondLst>
                                        </p:cTn>
                                        <p:tgtEl>
                                          <p:spTgt spid="47"/>
                                        </p:tgtEl>
                                        <p:attrNameLst>
                                          <p:attrName>style.visibility</p:attrName>
                                        </p:attrNameLst>
                                      </p:cBhvr>
                                      <p:to>
                                        <p:strVal val="visible"/>
                                      </p:to>
                                    </p:set>
                                    <p:animEffect transition="in" filter="checkerboard(across)">
                                      <p:cBhvr>
                                        <p:cTn id="33" dur="500"/>
                                        <p:tgtEl>
                                          <p:spTgt spid="47"/>
                                        </p:tgtEl>
                                      </p:cBhvr>
                                    </p:animEffect>
                                  </p:childTnLst>
                                </p:cTn>
                              </p:par>
                            </p:childTnLst>
                          </p:cTn>
                        </p:par>
                        <p:par>
                          <p:cTn id="34" fill="hold">
                            <p:stCondLst>
                              <p:cond delay="1500"/>
                            </p:stCondLst>
                            <p:childTnLst>
                              <p:par>
                                <p:cTn id="35" presetID="5" presetClass="entr" presetSubtype="10" fill="hold" nodeType="after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checkerboard(across)">
                                      <p:cBhvr>
                                        <p:cTn id="37" dur="500"/>
                                        <p:tgtEl>
                                          <p:spTgt spid="44"/>
                                        </p:tgtEl>
                                      </p:cBhvr>
                                    </p:animEffect>
                                  </p:childTnLst>
                                </p:cTn>
                              </p:par>
                            </p:childTnLst>
                          </p:cTn>
                        </p:par>
                        <p:par>
                          <p:cTn id="38" fill="hold">
                            <p:stCondLst>
                              <p:cond delay="2000"/>
                            </p:stCondLst>
                            <p:childTnLst>
                              <p:par>
                                <p:cTn id="39" presetID="5" presetClass="entr" presetSubtype="10" fill="hold" grpId="0" nodeType="afterEffect">
                                  <p:stCondLst>
                                    <p:cond delay="0"/>
                                  </p:stCondLst>
                                  <p:childTnLst>
                                    <p:set>
                                      <p:cBhvr>
                                        <p:cTn id="40" dur="1" fill="hold">
                                          <p:stCondLst>
                                            <p:cond delay="0"/>
                                          </p:stCondLst>
                                        </p:cTn>
                                        <p:tgtEl>
                                          <p:spTgt spid="49"/>
                                        </p:tgtEl>
                                        <p:attrNameLst>
                                          <p:attrName>style.visibility</p:attrName>
                                        </p:attrNameLst>
                                      </p:cBhvr>
                                      <p:to>
                                        <p:strVal val="visible"/>
                                      </p:to>
                                    </p:set>
                                    <p:animEffect transition="in" filter="checkerboard(across)">
                                      <p:cBhvr>
                                        <p:cTn id="41" dur="500"/>
                                        <p:tgtEl>
                                          <p:spTgt spid="49"/>
                                        </p:tgtEl>
                                      </p:cBhvr>
                                    </p:animEffect>
                                  </p:childTnLst>
                                </p:cTn>
                              </p:par>
                            </p:childTnLst>
                          </p:cTn>
                        </p:par>
                        <p:par>
                          <p:cTn id="42" fill="hold">
                            <p:stCondLst>
                              <p:cond delay="2500"/>
                            </p:stCondLst>
                            <p:childTnLst>
                              <p:par>
                                <p:cTn id="43" presetID="5" presetClass="entr" presetSubtype="10" fill="hold" grpId="0" nodeType="after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checkerboard(across)">
                                      <p:cBhvr>
                                        <p:cTn id="45" dur="500"/>
                                        <p:tgtEl>
                                          <p:spTgt spid="50"/>
                                        </p:tgtEl>
                                      </p:cBhvr>
                                    </p:animEffect>
                                  </p:childTnLst>
                                </p:cTn>
                              </p:par>
                            </p:childTnLst>
                          </p:cTn>
                        </p:par>
                        <p:par>
                          <p:cTn id="46" fill="hold">
                            <p:stCondLst>
                              <p:cond delay="3000"/>
                            </p:stCondLst>
                            <p:childTnLst>
                              <p:par>
                                <p:cTn id="47" presetID="5" presetClass="entr" presetSubtype="10" fill="hold" grpId="0" nodeType="afterEffect">
                                  <p:stCondLst>
                                    <p:cond delay="0"/>
                                  </p:stCondLst>
                                  <p:childTnLst>
                                    <p:set>
                                      <p:cBhvr>
                                        <p:cTn id="48" dur="1" fill="hold">
                                          <p:stCondLst>
                                            <p:cond delay="0"/>
                                          </p:stCondLst>
                                        </p:cTn>
                                        <p:tgtEl>
                                          <p:spTgt spid="48"/>
                                        </p:tgtEl>
                                        <p:attrNameLst>
                                          <p:attrName>style.visibility</p:attrName>
                                        </p:attrNameLst>
                                      </p:cBhvr>
                                      <p:to>
                                        <p:strVal val="visible"/>
                                      </p:to>
                                    </p:set>
                                    <p:animEffect transition="in" filter="checkerboard(across)">
                                      <p:cBhvr>
                                        <p:cTn id="49" dur="500"/>
                                        <p:tgtEl>
                                          <p:spTgt spid="48"/>
                                        </p:tgtEl>
                                      </p:cBhvr>
                                    </p:animEffect>
                                  </p:childTnLst>
                                </p:cTn>
                              </p:par>
                            </p:childTnLst>
                          </p:cTn>
                        </p:par>
                        <p:par>
                          <p:cTn id="50" fill="hold">
                            <p:stCondLst>
                              <p:cond delay="3500"/>
                            </p:stCondLst>
                            <p:childTnLst>
                              <p:par>
                                <p:cTn id="51" presetID="5" presetClass="entr" presetSubtype="10" fill="hold" nodeType="afterEffect">
                                  <p:stCondLst>
                                    <p:cond delay="0"/>
                                  </p:stCondLst>
                                  <p:childTnLst>
                                    <p:set>
                                      <p:cBhvr>
                                        <p:cTn id="52" dur="1" fill="hold">
                                          <p:stCondLst>
                                            <p:cond delay="0"/>
                                          </p:stCondLst>
                                        </p:cTn>
                                        <p:tgtEl>
                                          <p:spTgt spid="45"/>
                                        </p:tgtEl>
                                        <p:attrNameLst>
                                          <p:attrName>style.visibility</p:attrName>
                                        </p:attrNameLst>
                                      </p:cBhvr>
                                      <p:to>
                                        <p:strVal val="visible"/>
                                      </p:to>
                                    </p:set>
                                    <p:animEffect transition="in" filter="checkerboard(across)">
                                      <p:cBhvr>
                                        <p:cTn id="53" dur="500"/>
                                        <p:tgtEl>
                                          <p:spTgt spid="45"/>
                                        </p:tgtEl>
                                      </p:cBhvr>
                                    </p:animEffect>
                                  </p:childTnLst>
                                </p:cTn>
                              </p:par>
                            </p:childTnLst>
                          </p:cTn>
                        </p:par>
                        <p:par>
                          <p:cTn id="54" fill="hold">
                            <p:stCondLst>
                              <p:cond delay="4000"/>
                            </p:stCondLst>
                            <p:childTnLst>
                              <p:par>
                                <p:cTn id="55" presetID="5" presetClass="entr" presetSubtype="10" fill="hold" nodeType="afterEffect">
                                  <p:stCondLst>
                                    <p:cond delay="0"/>
                                  </p:stCondLst>
                                  <p:childTnLst>
                                    <p:set>
                                      <p:cBhvr>
                                        <p:cTn id="56" dur="1" fill="hold">
                                          <p:stCondLst>
                                            <p:cond delay="0"/>
                                          </p:stCondLst>
                                        </p:cTn>
                                        <p:tgtEl>
                                          <p:spTgt spid="46"/>
                                        </p:tgtEl>
                                        <p:attrNameLst>
                                          <p:attrName>style.visibility</p:attrName>
                                        </p:attrNameLst>
                                      </p:cBhvr>
                                      <p:to>
                                        <p:strVal val="visible"/>
                                      </p:to>
                                    </p:set>
                                    <p:animEffect transition="in" filter="checkerboard(across)">
                                      <p:cBhvr>
                                        <p:cTn id="57"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7" grpId="0"/>
      <p:bldP spid="48" grpId="0"/>
      <p:bldP spid="49" grpId="0"/>
      <p:bldP spid="50" grpId="0"/>
      <p:bldP spid="5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fontScale="90000"/>
          </a:bodyPr>
          <a:lstStyle/>
          <a:p>
            <a:r>
              <a:rPr lang="en-US" dirty="0" smtClean="0"/>
              <a:t>Diffusion &amp; </a:t>
            </a:r>
            <a:r>
              <a:rPr lang="en-US" dirty="0" err="1" smtClean="0"/>
              <a:t>Rxn</a:t>
            </a:r>
            <a:r>
              <a:rPr lang="en-US" dirty="0" smtClean="0"/>
              <a:t> in a Spherical Catalyst</a:t>
            </a:r>
            <a:endParaRPr lang="en-US" dirty="0"/>
          </a:p>
        </p:txBody>
      </p:sp>
      <p:graphicFrame>
        <p:nvGraphicFramePr>
          <p:cNvPr id="12" name="Object 32"/>
          <p:cNvGraphicFramePr>
            <a:graphicFrameLocks noChangeAspect="1"/>
          </p:cNvGraphicFramePr>
          <p:nvPr>
            <p:extLst>
              <p:ext uri="{D42A27DB-BD31-4B8C-83A1-F6EECF244321}">
                <p14:modId xmlns:p14="http://schemas.microsoft.com/office/powerpoint/2010/main" val="4115003723"/>
              </p:ext>
            </p:extLst>
          </p:nvPr>
        </p:nvGraphicFramePr>
        <p:xfrm>
          <a:off x="2743200" y="824750"/>
          <a:ext cx="6299200" cy="511175"/>
        </p:xfrm>
        <a:graphic>
          <a:graphicData uri="http://schemas.openxmlformats.org/presentationml/2006/ole">
            <mc:AlternateContent xmlns:mc="http://schemas.openxmlformats.org/markup-compatibility/2006">
              <mc:Choice xmlns:v="urn:schemas-microsoft-com:vml" Requires="v">
                <p:oleObj spid="_x0000_s66683" name="Equation" r:id="rId3" imgW="6095880" imgH="507960" progId="Equation.DSMT4">
                  <p:embed/>
                </p:oleObj>
              </mc:Choice>
              <mc:Fallback>
                <p:oleObj name="Equation" r:id="rId3" imgW="6095880" imgH="5079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824750"/>
                        <a:ext cx="62992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6"/>
          <p:cNvGraphicFramePr>
            <a:graphicFrameLocks noChangeAspect="1"/>
          </p:cNvGraphicFramePr>
          <p:nvPr>
            <p:extLst>
              <p:ext uri="{D42A27DB-BD31-4B8C-83A1-F6EECF244321}">
                <p14:modId xmlns:p14="http://schemas.microsoft.com/office/powerpoint/2010/main" val="485290844"/>
              </p:ext>
            </p:extLst>
          </p:nvPr>
        </p:nvGraphicFramePr>
        <p:xfrm>
          <a:off x="4260850" y="2058988"/>
          <a:ext cx="3616325" cy="574675"/>
        </p:xfrm>
        <a:graphic>
          <a:graphicData uri="http://schemas.openxmlformats.org/presentationml/2006/ole">
            <mc:AlternateContent xmlns:mc="http://schemas.openxmlformats.org/markup-compatibility/2006">
              <mc:Choice xmlns:v="urn:schemas-microsoft-com:vml" Requires="v">
                <p:oleObj spid="_x0000_s66684" name="Equation" r:id="rId5" imgW="4203360" imgH="622080" progId="Equation.DSMT4">
                  <p:embed/>
                </p:oleObj>
              </mc:Choice>
              <mc:Fallback>
                <p:oleObj name="Equation" r:id="rId5" imgW="4203360" imgH="622080" progId="Equation.DSMT4">
                  <p:embed/>
                  <p:pic>
                    <p:nvPicPr>
                      <p:cNvPr id="0" name=""/>
                      <p:cNvPicPr>
                        <a:picLocks noChangeAspect="1" noChangeArrowheads="1"/>
                      </p:cNvPicPr>
                      <p:nvPr/>
                    </p:nvPicPr>
                    <p:blipFill>
                      <a:blip r:embed="rId6"/>
                      <a:srcRect/>
                      <a:stretch>
                        <a:fillRect/>
                      </a:stretch>
                    </p:blipFill>
                    <p:spPr bwMode="auto">
                      <a:xfrm>
                        <a:off x="4260850" y="2058988"/>
                        <a:ext cx="3616325"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grpSp>
        <p:nvGrpSpPr>
          <p:cNvPr id="15" name="Group 36"/>
          <p:cNvGrpSpPr>
            <a:grpSpLocks/>
          </p:cNvGrpSpPr>
          <p:nvPr/>
        </p:nvGrpSpPr>
        <p:grpSpPr bwMode="auto">
          <a:xfrm>
            <a:off x="100076" y="1103139"/>
            <a:ext cx="2490724" cy="2325861"/>
            <a:chOff x="192" y="678"/>
            <a:chExt cx="1627" cy="1443"/>
          </a:xfrm>
        </p:grpSpPr>
        <p:grpSp>
          <p:nvGrpSpPr>
            <p:cNvPr id="16" name="Group 4"/>
            <p:cNvGrpSpPr>
              <a:grpSpLocks/>
            </p:cNvGrpSpPr>
            <p:nvPr/>
          </p:nvGrpSpPr>
          <p:grpSpPr bwMode="auto">
            <a:xfrm>
              <a:off x="326" y="703"/>
              <a:ext cx="1493" cy="1418"/>
              <a:chOff x="311" y="2344"/>
              <a:chExt cx="1132" cy="1044"/>
            </a:xfrm>
          </p:grpSpPr>
          <p:grpSp>
            <p:nvGrpSpPr>
              <p:cNvPr id="26" name="Group 5" descr="新聞紙"/>
              <p:cNvGrpSpPr>
                <a:grpSpLocks/>
              </p:cNvGrpSpPr>
              <p:nvPr/>
            </p:nvGrpSpPr>
            <p:grpSpPr bwMode="auto">
              <a:xfrm>
                <a:off x="311" y="2344"/>
                <a:ext cx="1132" cy="1044"/>
                <a:chOff x="436" y="2586"/>
                <a:chExt cx="1132" cy="1044"/>
              </a:xfrm>
            </p:grpSpPr>
            <p:sp>
              <p:nvSpPr>
                <p:cNvPr id="29" name="Oval 6" descr="新聞紙"/>
                <p:cNvSpPr>
                  <a:spLocks noChangeArrowheads="1"/>
                </p:cNvSpPr>
                <p:nvPr/>
              </p:nvSpPr>
              <p:spPr bwMode="auto">
                <a:xfrm>
                  <a:off x="436" y="2586"/>
                  <a:ext cx="1132" cy="1044"/>
                </a:xfrm>
                <a:prstGeom prst="ellipse">
                  <a:avLst/>
                </a:prstGeom>
                <a:blipFill dpi="0" rotWithShape="0">
                  <a:blip r:embed="rId7" cstate="print"/>
                  <a:srcRect/>
                  <a:tile tx="0" ty="0" sx="100000" sy="100000" flip="none" algn="tl"/>
                </a:blipFill>
                <a:ln w="9525">
                  <a:solidFill>
                    <a:srgbClr val="808080"/>
                  </a:solidFill>
                  <a:round/>
                  <a:headEnd/>
                  <a:tailEnd/>
                </a:ln>
                <a:effectLst/>
              </p:spPr>
              <p:txBody>
                <a:bodyPr wrap="none" anchor="ctr"/>
                <a:lstStyle/>
                <a:p>
                  <a:endParaRPr lang="en-US"/>
                </a:p>
              </p:txBody>
            </p:sp>
            <p:sp>
              <p:nvSpPr>
                <p:cNvPr id="30" name="Freeform 7" descr="新聞紙"/>
                <p:cNvSpPr>
                  <a:spLocks/>
                </p:cNvSpPr>
                <p:nvPr/>
              </p:nvSpPr>
              <p:spPr bwMode="auto">
                <a:xfrm>
                  <a:off x="971" y="2592"/>
                  <a:ext cx="65" cy="382"/>
                </a:xfrm>
                <a:custGeom>
                  <a:avLst/>
                  <a:gdLst/>
                  <a:ahLst/>
                  <a:cxnLst>
                    <a:cxn ang="0">
                      <a:pos x="34" y="0"/>
                    </a:cxn>
                    <a:cxn ang="0">
                      <a:pos x="34" y="280"/>
                    </a:cxn>
                    <a:cxn ang="0">
                      <a:pos x="65" y="327"/>
                    </a:cxn>
                    <a:cxn ang="0">
                      <a:pos x="65" y="382"/>
                    </a:cxn>
                  </a:cxnLst>
                  <a:rect l="0" t="0" r="r" b="b"/>
                  <a:pathLst>
                    <a:path w="65" h="382">
                      <a:moveTo>
                        <a:pt x="34" y="0"/>
                      </a:moveTo>
                      <a:cubicBezTo>
                        <a:pt x="0" y="99"/>
                        <a:pt x="7" y="69"/>
                        <a:pt x="34" y="280"/>
                      </a:cubicBezTo>
                      <a:cubicBezTo>
                        <a:pt x="36" y="299"/>
                        <a:pt x="65" y="308"/>
                        <a:pt x="65" y="327"/>
                      </a:cubicBezTo>
                      <a:cubicBezTo>
                        <a:pt x="65" y="345"/>
                        <a:pt x="65" y="364"/>
                        <a:pt x="65" y="382"/>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1" name="Freeform 8" descr="新聞紙"/>
                <p:cNvSpPr>
                  <a:spLocks/>
                </p:cNvSpPr>
                <p:nvPr/>
              </p:nvSpPr>
              <p:spPr bwMode="auto">
                <a:xfrm>
                  <a:off x="999" y="3039"/>
                  <a:ext cx="500" cy="148"/>
                </a:xfrm>
                <a:custGeom>
                  <a:avLst/>
                  <a:gdLst/>
                  <a:ahLst/>
                  <a:cxnLst>
                    <a:cxn ang="0">
                      <a:pos x="497" y="0"/>
                    </a:cxn>
                    <a:cxn ang="0">
                      <a:pos x="411" y="31"/>
                    </a:cxn>
                    <a:cxn ang="0">
                      <a:pos x="146" y="63"/>
                    </a:cxn>
                    <a:cxn ang="0">
                      <a:pos x="76" y="94"/>
                    </a:cxn>
                    <a:cxn ang="0">
                      <a:pos x="6" y="148"/>
                    </a:cxn>
                    <a:cxn ang="0">
                      <a:pos x="22" y="141"/>
                    </a:cxn>
                  </a:cxnLst>
                  <a:rect l="0" t="0" r="r" b="b"/>
                  <a:pathLst>
                    <a:path w="500" h="148">
                      <a:moveTo>
                        <a:pt x="497" y="0"/>
                      </a:moveTo>
                      <a:cubicBezTo>
                        <a:pt x="480" y="51"/>
                        <a:pt x="500" y="16"/>
                        <a:pt x="411" y="31"/>
                      </a:cubicBezTo>
                      <a:cubicBezTo>
                        <a:pt x="322" y="46"/>
                        <a:pt x="237" y="56"/>
                        <a:pt x="146" y="63"/>
                      </a:cubicBezTo>
                      <a:cubicBezTo>
                        <a:pt x="120" y="71"/>
                        <a:pt x="100" y="75"/>
                        <a:pt x="76" y="94"/>
                      </a:cubicBezTo>
                      <a:cubicBezTo>
                        <a:pt x="52" y="112"/>
                        <a:pt x="41" y="148"/>
                        <a:pt x="6" y="148"/>
                      </a:cubicBezTo>
                      <a:cubicBezTo>
                        <a:pt x="0" y="148"/>
                        <a:pt x="17" y="143"/>
                        <a:pt x="22" y="141"/>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2" name="Freeform 9" descr="新聞紙"/>
                <p:cNvSpPr>
                  <a:spLocks/>
                </p:cNvSpPr>
                <p:nvPr/>
              </p:nvSpPr>
              <p:spPr bwMode="auto">
                <a:xfrm>
                  <a:off x="441" y="2896"/>
                  <a:ext cx="319" cy="280"/>
                </a:xfrm>
                <a:custGeom>
                  <a:avLst/>
                  <a:gdLst/>
                  <a:ahLst/>
                  <a:cxnLst>
                    <a:cxn ang="0">
                      <a:pos x="0" y="148"/>
                    </a:cxn>
                    <a:cxn ang="0">
                      <a:pos x="70" y="86"/>
                    </a:cxn>
                    <a:cxn ang="0">
                      <a:pos x="171" y="0"/>
                    </a:cxn>
                    <a:cxn ang="0">
                      <a:pos x="265" y="132"/>
                    </a:cxn>
                    <a:cxn ang="0">
                      <a:pos x="319" y="280"/>
                    </a:cxn>
                  </a:cxnLst>
                  <a:rect l="0" t="0" r="r" b="b"/>
                  <a:pathLst>
                    <a:path w="319" h="280">
                      <a:moveTo>
                        <a:pt x="0" y="148"/>
                      </a:moveTo>
                      <a:cubicBezTo>
                        <a:pt x="53" y="95"/>
                        <a:pt x="28" y="113"/>
                        <a:pt x="70" y="86"/>
                      </a:cubicBezTo>
                      <a:cubicBezTo>
                        <a:pt x="83" y="46"/>
                        <a:pt x="131" y="14"/>
                        <a:pt x="171" y="0"/>
                      </a:cubicBezTo>
                      <a:cubicBezTo>
                        <a:pt x="237" y="31"/>
                        <a:pt x="247" y="63"/>
                        <a:pt x="265" y="132"/>
                      </a:cubicBezTo>
                      <a:cubicBezTo>
                        <a:pt x="272" y="228"/>
                        <a:pt x="247" y="246"/>
                        <a:pt x="319" y="280"/>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3" name="Freeform 10" descr="新聞紙"/>
                <p:cNvSpPr>
                  <a:spLocks/>
                </p:cNvSpPr>
                <p:nvPr/>
              </p:nvSpPr>
              <p:spPr bwMode="auto">
                <a:xfrm>
                  <a:off x="587" y="3143"/>
                  <a:ext cx="270" cy="335"/>
                </a:xfrm>
                <a:custGeom>
                  <a:avLst/>
                  <a:gdLst/>
                  <a:ahLst/>
                  <a:cxnLst>
                    <a:cxn ang="0">
                      <a:pos x="0" y="335"/>
                    </a:cxn>
                    <a:cxn ang="0">
                      <a:pos x="132" y="296"/>
                    </a:cxn>
                    <a:cxn ang="0">
                      <a:pos x="210" y="319"/>
                    </a:cxn>
                    <a:cxn ang="0">
                      <a:pos x="233" y="0"/>
                    </a:cxn>
                  </a:cxnLst>
                  <a:rect l="0" t="0" r="r" b="b"/>
                  <a:pathLst>
                    <a:path w="270" h="335">
                      <a:moveTo>
                        <a:pt x="0" y="335"/>
                      </a:moveTo>
                      <a:cubicBezTo>
                        <a:pt x="20" y="267"/>
                        <a:pt x="69" y="291"/>
                        <a:pt x="132" y="296"/>
                      </a:cubicBezTo>
                      <a:cubicBezTo>
                        <a:pt x="166" y="313"/>
                        <a:pt x="174" y="332"/>
                        <a:pt x="210" y="319"/>
                      </a:cubicBezTo>
                      <a:cubicBezTo>
                        <a:pt x="270" y="233"/>
                        <a:pt x="233" y="77"/>
                        <a:pt x="233" y="0"/>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 name="Freeform 11" descr="新聞紙"/>
                <p:cNvSpPr>
                  <a:spLocks/>
                </p:cNvSpPr>
                <p:nvPr/>
              </p:nvSpPr>
              <p:spPr bwMode="auto">
                <a:xfrm>
                  <a:off x="506" y="3374"/>
                  <a:ext cx="195" cy="21"/>
                </a:xfrm>
                <a:custGeom>
                  <a:avLst/>
                  <a:gdLst/>
                  <a:ahLst/>
                  <a:cxnLst>
                    <a:cxn ang="0">
                      <a:pos x="0" y="0"/>
                    </a:cxn>
                    <a:cxn ang="0">
                      <a:pos x="195" y="16"/>
                    </a:cxn>
                  </a:cxnLst>
                  <a:rect l="0" t="0" r="r" b="b"/>
                  <a:pathLst>
                    <a:path w="195" h="21">
                      <a:moveTo>
                        <a:pt x="0" y="0"/>
                      </a:moveTo>
                      <a:cubicBezTo>
                        <a:pt x="63" y="21"/>
                        <a:pt x="129" y="16"/>
                        <a:pt x="195" y="16"/>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5" name="Freeform 12" descr="新聞紙"/>
                <p:cNvSpPr>
                  <a:spLocks/>
                </p:cNvSpPr>
                <p:nvPr/>
              </p:nvSpPr>
              <p:spPr bwMode="auto">
                <a:xfrm>
                  <a:off x="1055" y="3273"/>
                  <a:ext cx="348" cy="195"/>
                </a:xfrm>
                <a:custGeom>
                  <a:avLst/>
                  <a:gdLst/>
                  <a:ahLst/>
                  <a:cxnLst>
                    <a:cxn ang="0">
                      <a:pos x="348" y="195"/>
                    </a:cxn>
                    <a:cxn ang="0">
                      <a:pos x="301" y="187"/>
                    </a:cxn>
                    <a:cxn ang="0">
                      <a:pos x="238" y="140"/>
                    </a:cxn>
                    <a:cxn ang="0">
                      <a:pos x="207" y="62"/>
                    </a:cxn>
                    <a:cxn ang="0">
                      <a:pos x="90" y="0"/>
                    </a:cxn>
                    <a:cxn ang="0">
                      <a:pos x="36" y="8"/>
                    </a:cxn>
                    <a:cxn ang="0">
                      <a:pos x="12" y="140"/>
                    </a:cxn>
                  </a:cxnLst>
                  <a:rect l="0" t="0" r="r" b="b"/>
                  <a:pathLst>
                    <a:path w="348" h="195">
                      <a:moveTo>
                        <a:pt x="348" y="195"/>
                      </a:moveTo>
                      <a:cubicBezTo>
                        <a:pt x="332" y="192"/>
                        <a:pt x="315" y="194"/>
                        <a:pt x="301" y="187"/>
                      </a:cubicBezTo>
                      <a:cubicBezTo>
                        <a:pt x="278" y="175"/>
                        <a:pt x="238" y="140"/>
                        <a:pt x="238" y="140"/>
                      </a:cubicBezTo>
                      <a:cubicBezTo>
                        <a:pt x="216" y="94"/>
                        <a:pt x="227" y="120"/>
                        <a:pt x="207" y="62"/>
                      </a:cubicBezTo>
                      <a:cubicBezTo>
                        <a:pt x="194" y="24"/>
                        <a:pt x="124" y="9"/>
                        <a:pt x="90" y="0"/>
                      </a:cubicBezTo>
                      <a:cubicBezTo>
                        <a:pt x="72" y="3"/>
                        <a:pt x="53" y="1"/>
                        <a:pt x="36" y="8"/>
                      </a:cubicBezTo>
                      <a:cubicBezTo>
                        <a:pt x="0" y="24"/>
                        <a:pt x="12" y="126"/>
                        <a:pt x="12" y="140"/>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6" name="Freeform 13" descr="新聞紙"/>
                <p:cNvSpPr>
                  <a:spLocks/>
                </p:cNvSpPr>
                <p:nvPr/>
              </p:nvSpPr>
              <p:spPr bwMode="auto">
                <a:xfrm>
                  <a:off x="728" y="2650"/>
                  <a:ext cx="152" cy="428"/>
                </a:xfrm>
                <a:custGeom>
                  <a:avLst/>
                  <a:gdLst/>
                  <a:ahLst/>
                  <a:cxnLst>
                    <a:cxn ang="0">
                      <a:pos x="4" y="0"/>
                    </a:cxn>
                    <a:cxn ang="0">
                      <a:pos x="12" y="163"/>
                    </a:cxn>
                    <a:cxn ang="0">
                      <a:pos x="43" y="171"/>
                    </a:cxn>
                    <a:cxn ang="0">
                      <a:pos x="90" y="218"/>
                    </a:cxn>
                    <a:cxn ang="0">
                      <a:pos x="98" y="249"/>
                    </a:cxn>
                    <a:cxn ang="0">
                      <a:pos x="106" y="405"/>
                    </a:cxn>
                    <a:cxn ang="0">
                      <a:pos x="152" y="428"/>
                    </a:cxn>
                  </a:cxnLst>
                  <a:rect l="0" t="0" r="r" b="b"/>
                  <a:pathLst>
                    <a:path w="152" h="428">
                      <a:moveTo>
                        <a:pt x="4" y="0"/>
                      </a:moveTo>
                      <a:cubicBezTo>
                        <a:pt x="7" y="54"/>
                        <a:pt x="0" y="110"/>
                        <a:pt x="12" y="163"/>
                      </a:cubicBezTo>
                      <a:cubicBezTo>
                        <a:pt x="14" y="173"/>
                        <a:pt x="34" y="165"/>
                        <a:pt x="43" y="171"/>
                      </a:cubicBezTo>
                      <a:cubicBezTo>
                        <a:pt x="61" y="184"/>
                        <a:pt x="90" y="218"/>
                        <a:pt x="90" y="218"/>
                      </a:cubicBezTo>
                      <a:cubicBezTo>
                        <a:pt x="93" y="228"/>
                        <a:pt x="97" y="238"/>
                        <a:pt x="98" y="249"/>
                      </a:cubicBezTo>
                      <a:cubicBezTo>
                        <a:pt x="102" y="301"/>
                        <a:pt x="97" y="354"/>
                        <a:pt x="106" y="405"/>
                      </a:cubicBezTo>
                      <a:cubicBezTo>
                        <a:pt x="109" y="422"/>
                        <a:pt x="152" y="428"/>
                        <a:pt x="152" y="428"/>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27" name="Freeform 14" descr="新聞紙"/>
              <p:cNvSpPr>
                <a:spLocks/>
              </p:cNvSpPr>
              <p:nvPr/>
            </p:nvSpPr>
            <p:spPr bwMode="auto">
              <a:xfrm>
                <a:off x="958" y="2524"/>
                <a:ext cx="173" cy="328"/>
              </a:xfrm>
              <a:custGeom>
                <a:avLst/>
                <a:gdLst/>
                <a:ahLst/>
                <a:cxnLst>
                  <a:cxn ang="0">
                    <a:pos x="109" y="328"/>
                  </a:cxn>
                  <a:cxn ang="0">
                    <a:pos x="148" y="235"/>
                  </a:cxn>
                  <a:cxn ang="0">
                    <a:pos x="172" y="157"/>
                  </a:cxn>
                  <a:cxn ang="0">
                    <a:pos x="133" y="56"/>
                  </a:cxn>
                  <a:cxn ang="0">
                    <a:pos x="0" y="24"/>
                  </a:cxn>
                </a:cxnLst>
                <a:rect l="0" t="0" r="r" b="b"/>
                <a:pathLst>
                  <a:path w="173" h="328">
                    <a:moveTo>
                      <a:pt x="109" y="328"/>
                    </a:moveTo>
                    <a:cubicBezTo>
                      <a:pt x="117" y="287"/>
                      <a:pt x="118" y="265"/>
                      <a:pt x="148" y="235"/>
                    </a:cubicBezTo>
                    <a:cubicBezTo>
                      <a:pt x="167" y="178"/>
                      <a:pt x="160" y="204"/>
                      <a:pt x="172" y="157"/>
                    </a:cubicBezTo>
                    <a:cubicBezTo>
                      <a:pt x="166" y="106"/>
                      <a:pt x="173" y="82"/>
                      <a:pt x="133" y="56"/>
                    </a:cubicBezTo>
                    <a:cubicBezTo>
                      <a:pt x="114" y="0"/>
                      <a:pt x="56" y="24"/>
                      <a:pt x="0" y="24"/>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28" name="Freeform 15" descr="新聞紙"/>
              <p:cNvSpPr>
                <a:spLocks/>
              </p:cNvSpPr>
              <p:nvPr/>
            </p:nvSpPr>
            <p:spPr bwMode="auto">
              <a:xfrm>
                <a:off x="590" y="3039"/>
                <a:ext cx="298" cy="319"/>
              </a:xfrm>
              <a:custGeom>
                <a:avLst/>
                <a:gdLst/>
                <a:ahLst/>
                <a:cxnLst>
                  <a:cxn ang="0">
                    <a:pos x="95" y="343"/>
                  </a:cxn>
                  <a:cxn ang="0">
                    <a:pos x="33" y="78"/>
                  </a:cxn>
                  <a:cxn ang="0">
                    <a:pos x="49" y="0"/>
                  </a:cxn>
                  <a:cxn ang="0">
                    <a:pos x="181" y="8"/>
                  </a:cxn>
                  <a:cxn ang="0">
                    <a:pos x="298" y="39"/>
                  </a:cxn>
                </a:cxnLst>
                <a:rect l="0" t="0" r="r" b="b"/>
                <a:pathLst>
                  <a:path w="298" h="343">
                    <a:moveTo>
                      <a:pt x="95" y="343"/>
                    </a:moveTo>
                    <a:cubicBezTo>
                      <a:pt x="90" y="206"/>
                      <a:pt x="131" y="139"/>
                      <a:pt x="33" y="78"/>
                    </a:cubicBezTo>
                    <a:cubicBezTo>
                      <a:pt x="15" y="40"/>
                      <a:pt x="0" y="16"/>
                      <a:pt x="49" y="0"/>
                    </a:cubicBezTo>
                    <a:cubicBezTo>
                      <a:pt x="93" y="3"/>
                      <a:pt x="138" y="0"/>
                      <a:pt x="181" y="8"/>
                    </a:cubicBezTo>
                    <a:cubicBezTo>
                      <a:pt x="205" y="12"/>
                      <a:pt x="279" y="56"/>
                      <a:pt x="298" y="39"/>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17" name="Oval 16"/>
            <p:cNvSpPr>
              <a:spLocks noChangeArrowheads="1"/>
            </p:cNvSpPr>
            <p:nvPr/>
          </p:nvSpPr>
          <p:spPr bwMode="auto">
            <a:xfrm>
              <a:off x="744" y="1100"/>
              <a:ext cx="657" cy="624"/>
            </a:xfrm>
            <a:prstGeom prst="ellipse">
              <a:avLst/>
            </a:prstGeom>
            <a:noFill/>
            <a:ln w="38100">
              <a:solidFill>
                <a:srgbClr val="006600"/>
              </a:solidFill>
              <a:round/>
              <a:headEnd/>
              <a:tailEnd/>
            </a:ln>
            <a:effectLst/>
          </p:spPr>
          <p:txBody>
            <a:bodyPr wrap="none" anchor="ctr"/>
            <a:lstStyle/>
            <a:p>
              <a:endParaRPr lang="en-US"/>
            </a:p>
          </p:txBody>
        </p:sp>
        <p:sp>
          <p:nvSpPr>
            <p:cNvPr id="18" name="Oval 17"/>
            <p:cNvSpPr>
              <a:spLocks noChangeArrowheads="1"/>
            </p:cNvSpPr>
            <p:nvPr/>
          </p:nvSpPr>
          <p:spPr bwMode="auto">
            <a:xfrm>
              <a:off x="625" y="973"/>
              <a:ext cx="896" cy="851"/>
            </a:xfrm>
            <a:prstGeom prst="ellipse">
              <a:avLst/>
            </a:prstGeom>
            <a:noFill/>
            <a:ln w="28575">
              <a:solidFill>
                <a:srgbClr val="006600"/>
              </a:solidFill>
              <a:round/>
              <a:headEnd/>
              <a:tailEnd/>
            </a:ln>
            <a:effectLst/>
          </p:spPr>
          <p:txBody>
            <a:bodyPr wrap="none" anchor="ctr"/>
            <a:lstStyle/>
            <a:p>
              <a:endParaRPr lang="en-US"/>
            </a:p>
          </p:txBody>
        </p:sp>
        <p:sp>
          <p:nvSpPr>
            <p:cNvPr id="19" name="Line 18"/>
            <p:cNvSpPr>
              <a:spLocks noChangeShapeType="1"/>
            </p:cNvSpPr>
            <p:nvPr/>
          </p:nvSpPr>
          <p:spPr bwMode="auto">
            <a:xfrm flipV="1">
              <a:off x="1035" y="1174"/>
              <a:ext cx="226" cy="226"/>
            </a:xfrm>
            <a:prstGeom prst="line">
              <a:avLst/>
            </a:prstGeom>
            <a:noFill/>
            <a:ln w="28575">
              <a:solidFill>
                <a:schemeClr val="tx1"/>
              </a:solidFill>
              <a:round/>
              <a:headEnd/>
              <a:tailEnd type="triangle" w="med" len="med"/>
            </a:ln>
            <a:effectLst/>
          </p:spPr>
          <p:txBody>
            <a:bodyPr wrap="none" anchor="ctr"/>
            <a:lstStyle/>
            <a:p>
              <a:endParaRPr lang="en-US"/>
            </a:p>
          </p:txBody>
        </p:sp>
        <p:sp>
          <p:nvSpPr>
            <p:cNvPr id="20" name="Text Box 19"/>
            <p:cNvSpPr txBox="1">
              <a:spLocks noChangeArrowheads="1"/>
            </p:cNvSpPr>
            <p:nvPr/>
          </p:nvSpPr>
          <p:spPr bwMode="auto">
            <a:xfrm>
              <a:off x="1172" y="1412"/>
              <a:ext cx="171" cy="229"/>
            </a:xfrm>
            <a:prstGeom prst="rect">
              <a:avLst/>
            </a:prstGeom>
            <a:noFill/>
            <a:ln w="9525">
              <a:noFill/>
              <a:miter lim="800000"/>
              <a:headEnd/>
              <a:tailEnd/>
            </a:ln>
            <a:effectLst/>
          </p:spPr>
          <p:txBody>
            <a:bodyPr wrap="none">
              <a:spAutoFit/>
            </a:bodyPr>
            <a:lstStyle/>
            <a:p>
              <a:r>
                <a:rPr lang="en-US" altLang="zh-TW" dirty="0">
                  <a:solidFill>
                    <a:srgbClr val="006600"/>
                  </a:solidFill>
                </a:rPr>
                <a:t>r</a:t>
              </a:r>
            </a:p>
          </p:txBody>
        </p:sp>
        <p:sp>
          <p:nvSpPr>
            <p:cNvPr id="21" name="Line 20"/>
            <p:cNvSpPr>
              <a:spLocks noChangeShapeType="1"/>
            </p:cNvSpPr>
            <p:nvPr/>
          </p:nvSpPr>
          <p:spPr bwMode="auto">
            <a:xfrm>
              <a:off x="1035" y="1400"/>
              <a:ext cx="452" cy="109"/>
            </a:xfrm>
            <a:prstGeom prst="line">
              <a:avLst/>
            </a:prstGeom>
            <a:noFill/>
            <a:ln w="28575">
              <a:solidFill>
                <a:schemeClr val="tx1"/>
              </a:solidFill>
              <a:round/>
              <a:headEnd/>
              <a:tailEnd type="triangle" w="med" len="med"/>
            </a:ln>
            <a:effectLst/>
          </p:spPr>
          <p:txBody>
            <a:bodyPr wrap="none" anchor="ctr"/>
            <a:lstStyle/>
            <a:p>
              <a:endParaRPr lang="en-US"/>
            </a:p>
          </p:txBody>
        </p:sp>
        <p:sp>
          <p:nvSpPr>
            <p:cNvPr id="22" name="Line 21"/>
            <p:cNvSpPr>
              <a:spLocks noChangeShapeType="1"/>
            </p:cNvSpPr>
            <p:nvPr/>
          </p:nvSpPr>
          <p:spPr bwMode="auto">
            <a:xfrm flipH="1">
              <a:off x="346" y="1393"/>
              <a:ext cx="717" cy="210"/>
            </a:xfrm>
            <a:prstGeom prst="line">
              <a:avLst/>
            </a:prstGeom>
            <a:noFill/>
            <a:ln w="28575">
              <a:solidFill>
                <a:schemeClr val="tx1"/>
              </a:solidFill>
              <a:round/>
              <a:headEnd/>
              <a:tailEnd type="triangle" w="med" len="med"/>
            </a:ln>
            <a:effectLst/>
          </p:spPr>
          <p:txBody>
            <a:bodyPr wrap="none" anchor="ctr"/>
            <a:lstStyle/>
            <a:p>
              <a:endParaRPr lang="en-US"/>
            </a:p>
          </p:txBody>
        </p:sp>
        <p:sp>
          <p:nvSpPr>
            <p:cNvPr id="23" name="Text Box 22"/>
            <p:cNvSpPr txBox="1">
              <a:spLocks noChangeArrowheads="1"/>
            </p:cNvSpPr>
            <p:nvPr/>
          </p:nvSpPr>
          <p:spPr bwMode="auto">
            <a:xfrm>
              <a:off x="425" y="1321"/>
              <a:ext cx="240" cy="233"/>
            </a:xfrm>
            <a:prstGeom prst="rect">
              <a:avLst/>
            </a:prstGeom>
            <a:noFill/>
            <a:ln w="9525">
              <a:noFill/>
              <a:miter lim="800000"/>
              <a:headEnd/>
              <a:tailEnd/>
            </a:ln>
            <a:effectLst/>
          </p:spPr>
          <p:txBody>
            <a:bodyPr wrap="none">
              <a:spAutoFit/>
            </a:bodyPr>
            <a:lstStyle/>
            <a:p>
              <a:r>
                <a:rPr lang="en-US" altLang="zh-TW" dirty="0"/>
                <a:t>R</a:t>
              </a:r>
            </a:p>
          </p:txBody>
        </p:sp>
        <p:sp>
          <p:nvSpPr>
            <p:cNvPr id="24" name="Text Box 23"/>
            <p:cNvSpPr txBox="1">
              <a:spLocks noChangeArrowheads="1"/>
            </p:cNvSpPr>
            <p:nvPr/>
          </p:nvSpPr>
          <p:spPr bwMode="auto">
            <a:xfrm>
              <a:off x="192" y="678"/>
              <a:ext cx="441" cy="291"/>
            </a:xfrm>
            <a:prstGeom prst="rect">
              <a:avLst/>
            </a:prstGeom>
            <a:noFill/>
            <a:ln w="9525">
              <a:noFill/>
              <a:miter lim="800000"/>
              <a:headEnd/>
              <a:tailEnd/>
            </a:ln>
            <a:effectLst/>
          </p:spPr>
          <p:txBody>
            <a:bodyPr wrap="none">
              <a:spAutoFit/>
            </a:bodyPr>
            <a:lstStyle/>
            <a:p>
              <a:r>
                <a:rPr lang="en-US" altLang="zh-TW" sz="2400"/>
                <a:t>C</a:t>
              </a:r>
              <a:r>
                <a:rPr lang="en-US" altLang="zh-TW" sz="2400" baseline="-25000"/>
                <a:t>As</a:t>
              </a:r>
              <a:endParaRPr lang="en-US" altLang="zh-TW" sz="2400"/>
            </a:p>
          </p:txBody>
        </p:sp>
        <p:sp>
          <p:nvSpPr>
            <p:cNvPr id="25" name="Freeform 24"/>
            <p:cNvSpPr>
              <a:spLocks/>
            </p:cNvSpPr>
            <p:nvPr/>
          </p:nvSpPr>
          <p:spPr bwMode="auto">
            <a:xfrm>
              <a:off x="566" y="900"/>
              <a:ext cx="345" cy="436"/>
            </a:xfrm>
            <a:custGeom>
              <a:avLst/>
              <a:gdLst/>
              <a:ahLst/>
              <a:cxnLst>
                <a:cxn ang="0">
                  <a:pos x="3" y="0"/>
                </a:cxn>
                <a:cxn ang="0">
                  <a:pos x="11" y="85"/>
                </a:cxn>
                <a:cxn ang="0">
                  <a:pos x="42" y="93"/>
                </a:cxn>
                <a:cxn ang="0">
                  <a:pos x="88" y="109"/>
                </a:cxn>
                <a:cxn ang="0">
                  <a:pos x="96" y="179"/>
                </a:cxn>
                <a:cxn ang="0">
                  <a:pos x="135" y="187"/>
                </a:cxn>
                <a:cxn ang="0">
                  <a:pos x="151" y="210"/>
                </a:cxn>
                <a:cxn ang="0">
                  <a:pos x="159" y="280"/>
                </a:cxn>
                <a:cxn ang="0">
                  <a:pos x="198" y="288"/>
                </a:cxn>
                <a:cxn ang="0">
                  <a:pos x="229" y="358"/>
                </a:cxn>
                <a:cxn ang="0">
                  <a:pos x="275" y="366"/>
                </a:cxn>
                <a:cxn ang="0">
                  <a:pos x="314" y="413"/>
                </a:cxn>
                <a:cxn ang="0">
                  <a:pos x="338" y="436"/>
                </a:cxn>
              </a:cxnLst>
              <a:rect l="0" t="0" r="r" b="b"/>
              <a:pathLst>
                <a:path w="345" h="436">
                  <a:moveTo>
                    <a:pt x="3" y="0"/>
                  </a:moveTo>
                  <a:cubicBezTo>
                    <a:pt x="6" y="28"/>
                    <a:pt x="0" y="59"/>
                    <a:pt x="11" y="85"/>
                  </a:cubicBezTo>
                  <a:cubicBezTo>
                    <a:pt x="15" y="95"/>
                    <a:pt x="32" y="90"/>
                    <a:pt x="42" y="93"/>
                  </a:cubicBezTo>
                  <a:cubicBezTo>
                    <a:pt x="57" y="98"/>
                    <a:pt x="88" y="109"/>
                    <a:pt x="88" y="109"/>
                  </a:cubicBezTo>
                  <a:cubicBezTo>
                    <a:pt x="91" y="132"/>
                    <a:pt x="84" y="159"/>
                    <a:pt x="96" y="179"/>
                  </a:cubicBezTo>
                  <a:cubicBezTo>
                    <a:pt x="103" y="190"/>
                    <a:pt x="123" y="180"/>
                    <a:pt x="135" y="187"/>
                  </a:cubicBezTo>
                  <a:cubicBezTo>
                    <a:pt x="143" y="192"/>
                    <a:pt x="146" y="202"/>
                    <a:pt x="151" y="210"/>
                  </a:cubicBezTo>
                  <a:cubicBezTo>
                    <a:pt x="154" y="233"/>
                    <a:pt x="147" y="260"/>
                    <a:pt x="159" y="280"/>
                  </a:cubicBezTo>
                  <a:cubicBezTo>
                    <a:pt x="166" y="291"/>
                    <a:pt x="186" y="281"/>
                    <a:pt x="198" y="288"/>
                  </a:cubicBezTo>
                  <a:cubicBezTo>
                    <a:pt x="220" y="301"/>
                    <a:pt x="204" y="354"/>
                    <a:pt x="229" y="358"/>
                  </a:cubicBezTo>
                  <a:cubicBezTo>
                    <a:pt x="244" y="361"/>
                    <a:pt x="260" y="363"/>
                    <a:pt x="275" y="366"/>
                  </a:cubicBezTo>
                  <a:cubicBezTo>
                    <a:pt x="345" y="433"/>
                    <a:pt x="260" y="348"/>
                    <a:pt x="314" y="413"/>
                  </a:cubicBezTo>
                  <a:cubicBezTo>
                    <a:pt x="321" y="422"/>
                    <a:pt x="338" y="436"/>
                    <a:pt x="338" y="436"/>
                  </a:cubicBezTo>
                </a:path>
              </a:pathLst>
            </a:custGeom>
            <a:noFill/>
            <a:ln w="38100" cap="flat" cmpd="sng">
              <a:solidFill>
                <a:srgbClr val="FF0000"/>
              </a:solidFill>
              <a:prstDash val="solid"/>
              <a:round/>
              <a:headEnd type="none" w="med" len="med"/>
              <a:tailEnd type="triangle" w="med" len="med"/>
            </a:ln>
            <a:effectLst/>
          </p:spPr>
          <p:txBody>
            <a:bodyPr wrap="none" anchor="ctr"/>
            <a:lstStyle/>
            <a:p>
              <a:endParaRPr lang="en-US"/>
            </a:p>
          </p:txBody>
        </p:sp>
      </p:grpSp>
      <p:sp>
        <p:nvSpPr>
          <p:cNvPr id="37" name="TextBox 36"/>
          <p:cNvSpPr txBox="1"/>
          <p:nvPr/>
        </p:nvSpPr>
        <p:spPr>
          <a:xfrm>
            <a:off x="3119437" y="2650325"/>
            <a:ext cx="2819400" cy="778675"/>
          </a:xfrm>
          <a:prstGeom prst="rect">
            <a:avLst/>
          </a:prstGeom>
          <a:noFill/>
        </p:spPr>
        <p:txBody>
          <a:bodyPr wrap="square" rtlCol="0">
            <a:spAutoFit/>
          </a:bodyPr>
          <a:lstStyle/>
          <a:p>
            <a:r>
              <a:rPr lang="en-US" sz="2000" dirty="0" smtClean="0">
                <a:solidFill>
                  <a:srgbClr val="0000FF"/>
                </a:solidFill>
              </a:rPr>
              <a:t>Write the rate law based on surface area:</a:t>
            </a:r>
          </a:p>
        </p:txBody>
      </p:sp>
      <p:graphicFrame>
        <p:nvGraphicFramePr>
          <p:cNvPr id="38" name="Object 37"/>
          <p:cNvGraphicFramePr>
            <a:graphicFrameLocks noChangeAspect="1"/>
          </p:cNvGraphicFramePr>
          <p:nvPr>
            <p:extLst>
              <p:ext uri="{D42A27DB-BD31-4B8C-83A1-F6EECF244321}">
                <p14:modId xmlns:p14="http://schemas.microsoft.com/office/powerpoint/2010/main" val="1360092548"/>
              </p:ext>
            </p:extLst>
          </p:nvPr>
        </p:nvGraphicFramePr>
        <p:xfrm>
          <a:off x="5892800" y="2692400"/>
          <a:ext cx="2641600" cy="660400"/>
        </p:xfrm>
        <a:graphic>
          <a:graphicData uri="http://schemas.openxmlformats.org/presentationml/2006/ole">
            <mc:AlternateContent xmlns:mc="http://schemas.openxmlformats.org/markup-compatibility/2006">
              <mc:Choice xmlns:v="urn:schemas-microsoft-com:vml" Requires="v">
                <p:oleObj spid="_x0000_s66685" name="Equation" r:id="rId8" imgW="2641320" imgH="660240" progId="Equation.DSMT4">
                  <p:embed/>
                </p:oleObj>
              </mc:Choice>
              <mc:Fallback>
                <p:oleObj name="Equation" r:id="rId8" imgW="2641320" imgH="660240" progId="Equation.DSMT4">
                  <p:embed/>
                  <p:pic>
                    <p:nvPicPr>
                      <p:cNvPr id="0" name=""/>
                      <p:cNvPicPr>
                        <a:picLocks noChangeAspect="1" noChangeArrowheads="1"/>
                      </p:cNvPicPr>
                      <p:nvPr/>
                    </p:nvPicPr>
                    <p:blipFill>
                      <a:blip r:embed="rId9"/>
                      <a:srcRect/>
                      <a:stretch>
                        <a:fillRect/>
                      </a:stretch>
                    </p:blipFill>
                    <p:spPr bwMode="auto">
                      <a:xfrm>
                        <a:off x="5892800" y="2692400"/>
                        <a:ext cx="26416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 name="TextBox 38"/>
          <p:cNvSpPr txBox="1"/>
          <p:nvPr/>
        </p:nvSpPr>
        <p:spPr>
          <a:xfrm>
            <a:off x="152400" y="3642070"/>
            <a:ext cx="2377895" cy="400110"/>
          </a:xfrm>
          <a:prstGeom prst="rect">
            <a:avLst/>
          </a:prstGeom>
          <a:noFill/>
        </p:spPr>
        <p:txBody>
          <a:bodyPr wrap="none" rtlCol="0">
            <a:spAutoFit/>
          </a:bodyPr>
          <a:lstStyle/>
          <a:p>
            <a:r>
              <a:rPr lang="en-US" sz="2000" dirty="0" smtClean="0">
                <a:solidFill>
                  <a:srgbClr val="0000FF"/>
                </a:solidFill>
              </a:rPr>
              <a:t>Relate </a:t>
            </a:r>
            <a:r>
              <a:rPr lang="en-US" sz="2000" dirty="0" err="1" smtClean="0">
                <a:solidFill>
                  <a:srgbClr val="0000FF"/>
                </a:solidFill>
              </a:rPr>
              <a:t>r’</a:t>
            </a:r>
            <a:r>
              <a:rPr lang="en-US" sz="2000" baseline="-25000" dirty="0" err="1" smtClean="0">
                <a:solidFill>
                  <a:srgbClr val="0000FF"/>
                </a:solidFill>
              </a:rPr>
              <a:t>A</a:t>
            </a:r>
            <a:r>
              <a:rPr lang="en-US" sz="2000" dirty="0" smtClean="0">
                <a:solidFill>
                  <a:srgbClr val="0000FF"/>
                </a:solidFill>
              </a:rPr>
              <a:t> to </a:t>
            </a:r>
            <a:r>
              <a:rPr lang="en-US" sz="2000" dirty="0" err="1" smtClean="0">
                <a:solidFill>
                  <a:srgbClr val="0000FF"/>
                </a:solidFill>
              </a:rPr>
              <a:t>r’’</a:t>
            </a:r>
            <a:r>
              <a:rPr lang="en-US" sz="2000" baseline="-25000" dirty="0" err="1" smtClean="0">
                <a:solidFill>
                  <a:srgbClr val="0000FF"/>
                </a:solidFill>
              </a:rPr>
              <a:t>A</a:t>
            </a:r>
            <a:r>
              <a:rPr lang="en-US" sz="2000" baseline="-25000" dirty="0" smtClean="0">
                <a:solidFill>
                  <a:srgbClr val="0000FF"/>
                </a:solidFill>
              </a:rPr>
              <a:t> </a:t>
            </a:r>
            <a:r>
              <a:rPr lang="en-US" sz="2000" dirty="0" smtClean="0">
                <a:solidFill>
                  <a:srgbClr val="0000FF"/>
                </a:solidFill>
              </a:rPr>
              <a:t>by: </a:t>
            </a:r>
          </a:p>
        </p:txBody>
      </p:sp>
      <p:graphicFrame>
        <p:nvGraphicFramePr>
          <p:cNvPr id="40" name="Object 39"/>
          <p:cNvGraphicFramePr>
            <a:graphicFrameLocks noChangeAspect="1"/>
          </p:cNvGraphicFramePr>
          <p:nvPr>
            <p:extLst>
              <p:ext uri="{D42A27DB-BD31-4B8C-83A1-F6EECF244321}">
                <p14:modId xmlns:p14="http://schemas.microsoft.com/office/powerpoint/2010/main" val="2316572924"/>
              </p:ext>
            </p:extLst>
          </p:nvPr>
        </p:nvGraphicFramePr>
        <p:xfrm>
          <a:off x="2770188" y="3505200"/>
          <a:ext cx="2603500" cy="673100"/>
        </p:xfrm>
        <a:graphic>
          <a:graphicData uri="http://schemas.openxmlformats.org/presentationml/2006/ole">
            <mc:AlternateContent xmlns:mc="http://schemas.openxmlformats.org/markup-compatibility/2006">
              <mc:Choice xmlns:v="urn:schemas-microsoft-com:vml" Requires="v">
                <p:oleObj spid="_x0000_s66686" name="Equation" r:id="rId10" imgW="2603160" imgH="672840" progId="Equation.DSMT4">
                  <p:embed/>
                </p:oleObj>
              </mc:Choice>
              <mc:Fallback>
                <p:oleObj name="Equation" r:id="rId10" imgW="2603160" imgH="672840" progId="Equation.DSMT4">
                  <p:embed/>
                  <p:pic>
                    <p:nvPicPr>
                      <p:cNvPr id="0" name=""/>
                      <p:cNvPicPr>
                        <a:picLocks noChangeAspect="1" noChangeArrowheads="1"/>
                      </p:cNvPicPr>
                      <p:nvPr/>
                    </p:nvPicPr>
                    <p:blipFill>
                      <a:blip r:embed="rId11"/>
                      <a:srcRect/>
                      <a:stretch>
                        <a:fillRect/>
                      </a:stretch>
                    </p:blipFill>
                    <p:spPr bwMode="auto">
                      <a:xfrm>
                        <a:off x="2770188" y="3505200"/>
                        <a:ext cx="26035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 name="Object 40"/>
          <p:cNvGraphicFramePr>
            <a:graphicFrameLocks noChangeAspect="1"/>
          </p:cNvGraphicFramePr>
          <p:nvPr>
            <p:extLst>
              <p:ext uri="{D42A27DB-BD31-4B8C-83A1-F6EECF244321}">
                <p14:modId xmlns:p14="http://schemas.microsoft.com/office/powerpoint/2010/main" val="3945335910"/>
              </p:ext>
            </p:extLst>
          </p:nvPr>
        </p:nvGraphicFramePr>
        <p:xfrm>
          <a:off x="5842000" y="3511925"/>
          <a:ext cx="2997200" cy="660400"/>
        </p:xfrm>
        <a:graphic>
          <a:graphicData uri="http://schemas.openxmlformats.org/presentationml/2006/ole">
            <mc:AlternateContent xmlns:mc="http://schemas.openxmlformats.org/markup-compatibility/2006">
              <mc:Choice xmlns:v="urn:schemas-microsoft-com:vml" Requires="v">
                <p:oleObj spid="_x0000_s66687" name="Equation" r:id="rId12" imgW="2997000" imgH="660240" progId="Equation.DSMT4">
                  <p:embed/>
                </p:oleObj>
              </mc:Choice>
              <mc:Fallback>
                <p:oleObj name="Equation" r:id="rId12" imgW="2997000" imgH="660240" progId="Equation.DSMT4">
                  <p:embed/>
                  <p:pic>
                    <p:nvPicPr>
                      <p:cNvPr id="0" name=""/>
                      <p:cNvPicPr>
                        <a:picLocks noChangeAspect="1" noChangeArrowheads="1"/>
                      </p:cNvPicPr>
                      <p:nvPr/>
                    </p:nvPicPr>
                    <p:blipFill>
                      <a:blip r:embed="rId13"/>
                      <a:srcRect/>
                      <a:stretch>
                        <a:fillRect/>
                      </a:stretch>
                    </p:blipFill>
                    <p:spPr bwMode="auto">
                      <a:xfrm>
                        <a:off x="5842000" y="3511925"/>
                        <a:ext cx="29972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TextBox 41"/>
          <p:cNvSpPr txBox="1"/>
          <p:nvPr/>
        </p:nvSpPr>
        <p:spPr>
          <a:xfrm>
            <a:off x="5181600" y="4315688"/>
            <a:ext cx="3276600" cy="707886"/>
          </a:xfrm>
          <a:prstGeom prst="rect">
            <a:avLst/>
          </a:prstGeom>
          <a:noFill/>
        </p:spPr>
        <p:txBody>
          <a:bodyPr wrap="square" rtlCol="0">
            <a:spAutoFit/>
          </a:bodyPr>
          <a:lstStyle/>
          <a:p>
            <a:r>
              <a:rPr lang="en-US" sz="2000" dirty="0" smtClean="0">
                <a:solidFill>
                  <a:srgbClr val="0000FF"/>
                </a:solidFill>
              </a:rPr>
              <a:t>Insert the </a:t>
            </a:r>
            <a:r>
              <a:rPr lang="en-US" sz="2000" dirty="0" smtClean="0">
                <a:solidFill>
                  <a:srgbClr val="A800D0"/>
                </a:solidFill>
              </a:rPr>
              <a:t>diffusion </a:t>
            </a:r>
            <a:r>
              <a:rPr lang="en-US" sz="2000" dirty="0" err="1" smtClean="0">
                <a:solidFill>
                  <a:srgbClr val="A800D0"/>
                </a:solidFill>
              </a:rPr>
              <a:t>eq</a:t>
            </a:r>
            <a:r>
              <a:rPr lang="en-US" sz="2000" dirty="0" smtClean="0">
                <a:solidFill>
                  <a:srgbClr val="A800D0"/>
                </a:solidFill>
              </a:rPr>
              <a:t> </a:t>
            </a:r>
            <a:r>
              <a:rPr lang="en-US" sz="2000" dirty="0" smtClean="0">
                <a:solidFill>
                  <a:srgbClr val="0000FF"/>
                </a:solidFill>
              </a:rPr>
              <a:t>&amp; the </a:t>
            </a:r>
            <a:r>
              <a:rPr lang="en-US" sz="2000" dirty="0" smtClean="0">
                <a:solidFill>
                  <a:srgbClr val="00B050"/>
                </a:solidFill>
              </a:rPr>
              <a:t>rate </a:t>
            </a:r>
            <a:r>
              <a:rPr lang="en-US" sz="2000" dirty="0" err="1" smtClean="0">
                <a:solidFill>
                  <a:srgbClr val="00B050"/>
                </a:solidFill>
              </a:rPr>
              <a:t>eq</a:t>
            </a:r>
            <a:r>
              <a:rPr lang="en-US" sz="2000" dirty="0" smtClean="0">
                <a:solidFill>
                  <a:srgbClr val="00B050"/>
                </a:solidFill>
              </a:rPr>
              <a:t> </a:t>
            </a:r>
            <a:r>
              <a:rPr lang="en-US" sz="2000" dirty="0" smtClean="0">
                <a:solidFill>
                  <a:srgbClr val="0000FF"/>
                </a:solidFill>
              </a:rPr>
              <a:t>into the BMB:</a:t>
            </a:r>
          </a:p>
        </p:txBody>
      </p:sp>
      <p:graphicFrame>
        <p:nvGraphicFramePr>
          <p:cNvPr id="43" name="Object 42"/>
          <p:cNvGraphicFramePr>
            <a:graphicFrameLocks noChangeAspect="1"/>
          </p:cNvGraphicFramePr>
          <p:nvPr>
            <p:extLst/>
          </p:nvPr>
        </p:nvGraphicFramePr>
        <p:xfrm>
          <a:off x="457200" y="5251879"/>
          <a:ext cx="4203700" cy="685800"/>
        </p:xfrm>
        <a:graphic>
          <a:graphicData uri="http://schemas.openxmlformats.org/presentationml/2006/ole">
            <mc:AlternateContent xmlns:mc="http://schemas.openxmlformats.org/markup-compatibility/2006">
              <mc:Choice xmlns:v="urn:schemas-microsoft-com:vml" Requires="v">
                <p:oleObj spid="_x0000_s66688" name="Equation" r:id="rId14" imgW="4203360" imgH="685800" progId="Equation.DSMT4">
                  <p:embed/>
                </p:oleObj>
              </mc:Choice>
              <mc:Fallback>
                <p:oleObj name="Equation" r:id="rId14" imgW="4203360" imgH="685800" progId="Equation.DSMT4">
                  <p:embed/>
                  <p:pic>
                    <p:nvPicPr>
                      <p:cNvPr id="0" name=""/>
                      <p:cNvPicPr>
                        <a:picLocks noChangeAspect="1" noChangeArrowheads="1"/>
                      </p:cNvPicPr>
                      <p:nvPr/>
                    </p:nvPicPr>
                    <p:blipFill>
                      <a:blip r:embed="rId15"/>
                      <a:srcRect/>
                      <a:stretch>
                        <a:fillRect/>
                      </a:stretch>
                    </p:blipFill>
                    <p:spPr bwMode="auto">
                      <a:xfrm>
                        <a:off x="457200" y="5251879"/>
                        <a:ext cx="42037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 name="TextBox 43"/>
          <p:cNvSpPr txBox="1"/>
          <p:nvPr/>
        </p:nvSpPr>
        <p:spPr>
          <a:xfrm>
            <a:off x="4813300" y="5240836"/>
            <a:ext cx="4191000" cy="707886"/>
          </a:xfrm>
          <a:prstGeom prst="rect">
            <a:avLst/>
          </a:prstGeom>
          <a:noFill/>
        </p:spPr>
        <p:txBody>
          <a:bodyPr wrap="square" rtlCol="0">
            <a:spAutoFit/>
          </a:bodyPr>
          <a:lstStyle/>
          <a:p>
            <a:r>
              <a:rPr lang="en-US" sz="2000" dirty="0" smtClean="0">
                <a:solidFill>
                  <a:srgbClr val="0000FF"/>
                </a:solidFill>
              </a:rPr>
              <a:t>Boundary Conditions:</a:t>
            </a:r>
          </a:p>
          <a:p>
            <a:r>
              <a:rPr lang="en-US" sz="2000" dirty="0" smtClean="0"/>
              <a:t>C</a:t>
            </a:r>
            <a:r>
              <a:rPr lang="en-US" sz="2000" baseline="-25000" dirty="0" smtClean="0"/>
              <a:t>A</a:t>
            </a:r>
            <a:r>
              <a:rPr lang="en-US" sz="2000" dirty="0" smtClean="0"/>
              <a:t> finite at r=0       C</a:t>
            </a:r>
            <a:r>
              <a:rPr lang="en-US" sz="2000" baseline="-25000" dirty="0" smtClean="0"/>
              <a:t>A</a:t>
            </a:r>
            <a:r>
              <a:rPr lang="en-US" sz="2000" dirty="0" smtClean="0"/>
              <a:t> = C</a:t>
            </a:r>
            <a:r>
              <a:rPr lang="en-US" sz="2000" baseline="-25000" dirty="0" smtClean="0"/>
              <a:t>As</a:t>
            </a:r>
            <a:r>
              <a:rPr lang="en-US" sz="2000" dirty="0" smtClean="0"/>
              <a:t> at r =R</a:t>
            </a:r>
          </a:p>
        </p:txBody>
      </p:sp>
      <p:sp>
        <p:nvSpPr>
          <p:cNvPr id="45" name="TextBox 44"/>
          <p:cNvSpPr txBox="1"/>
          <p:nvPr/>
        </p:nvSpPr>
        <p:spPr>
          <a:xfrm>
            <a:off x="1028241" y="6096000"/>
            <a:ext cx="7087518" cy="400110"/>
          </a:xfrm>
          <a:prstGeom prst="rect">
            <a:avLst/>
          </a:prstGeom>
          <a:noFill/>
        </p:spPr>
        <p:txBody>
          <a:bodyPr wrap="none" rtlCol="0">
            <a:spAutoFit/>
          </a:bodyPr>
          <a:lstStyle/>
          <a:p>
            <a:r>
              <a:rPr lang="en-US" sz="2000" dirty="0" smtClean="0">
                <a:solidFill>
                  <a:srgbClr val="0000FF"/>
                </a:solidFill>
              </a:rPr>
              <a:t>Solve to get C</a:t>
            </a:r>
            <a:r>
              <a:rPr lang="en-US" sz="2000" baseline="-25000" dirty="0" smtClean="0">
                <a:solidFill>
                  <a:srgbClr val="0000FF"/>
                </a:solidFill>
              </a:rPr>
              <a:t>A</a:t>
            </a:r>
            <a:r>
              <a:rPr lang="en-US" sz="2000" dirty="0" smtClean="0">
                <a:solidFill>
                  <a:srgbClr val="0000FF"/>
                </a:solidFill>
              </a:rPr>
              <a:t>(r) and use the diffusion equation to get </a:t>
            </a:r>
            <a:r>
              <a:rPr lang="en-US" sz="2000" dirty="0" err="1" smtClean="0">
                <a:solidFill>
                  <a:srgbClr val="0000FF"/>
                </a:solidFill>
              </a:rPr>
              <a:t>W</a:t>
            </a:r>
            <a:r>
              <a:rPr lang="en-US" sz="2000" baseline="-25000" dirty="0" err="1" smtClean="0">
                <a:solidFill>
                  <a:srgbClr val="0000FF"/>
                </a:solidFill>
              </a:rPr>
              <a:t>Ar</a:t>
            </a:r>
            <a:r>
              <a:rPr lang="en-US" sz="2000" dirty="0" smtClean="0">
                <a:solidFill>
                  <a:srgbClr val="0000FF"/>
                </a:solidFill>
              </a:rPr>
              <a:t>(r)</a:t>
            </a:r>
          </a:p>
        </p:txBody>
      </p:sp>
      <p:graphicFrame>
        <p:nvGraphicFramePr>
          <p:cNvPr id="3" name="Object 2"/>
          <p:cNvGraphicFramePr>
            <a:graphicFrameLocks noChangeAspect="1"/>
          </p:cNvGraphicFramePr>
          <p:nvPr>
            <p:extLst>
              <p:ext uri="{D42A27DB-BD31-4B8C-83A1-F6EECF244321}">
                <p14:modId xmlns:p14="http://schemas.microsoft.com/office/powerpoint/2010/main" val="3460829894"/>
              </p:ext>
            </p:extLst>
          </p:nvPr>
        </p:nvGraphicFramePr>
        <p:xfrm>
          <a:off x="871538" y="4267200"/>
          <a:ext cx="3206750" cy="804863"/>
        </p:xfrm>
        <a:graphic>
          <a:graphicData uri="http://schemas.openxmlformats.org/presentationml/2006/ole">
            <mc:AlternateContent xmlns:mc="http://schemas.openxmlformats.org/markup-compatibility/2006">
              <mc:Choice xmlns:v="urn:schemas-microsoft-com:vml" Requires="v">
                <p:oleObj spid="_x0000_s66689" name="Equation" r:id="rId16" imgW="3124080" imgH="799920" progId="Equation.DSMT4">
                  <p:embed/>
                </p:oleObj>
              </mc:Choice>
              <mc:Fallback>
                <p:oleObj name="Equation" r:id="rId16" imgW="3124080" imgH="799920" progId="Equation.DSMT4">
                  <p:embed/>
                  <p:pic>
                    <p:nvPicPr>
                      <p:cNvPr id="0" name=""/>
                      <p:cNvPicPr>
                        <a:picLocks noChangeAspect="1" noChangeArrowheads="1"/>
                      </p:cNvPicPr>
                      <p:nvPr/>
                    </p:nvPicPr>
                    <p:blipFill>
                      <a:blip r:embed="rId17"/>
                      <a:srcRect/>
                      <a:stretch>
                        <a:fillRect/>
                      </a:stretch>
                    </p:blipFill>
                    <p:spPr bwMode="auto">
                      <a:xfrm>
                        <a:off x="871538" y="4267200"/>
                        <a:ext cx="3206750"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443356555"/>
              </p:ext>
            </p:extLst>
          </p:nvPr>
        </p:nvGraphicFramePr>
        <p:xfrm>
          <a:off x="2932113" y="1322388"/>
          <a:ext cx="2708275" cy="773112"/>
        </p:xfrm>
        <a:graphic>
          <a:graphicData uri="http://schemas.openxmlformats.org/presentationml/2006/ole">
            <mc:AlternateContent xmlns:mc="http://schemas.openxmlformats.org/markup-compatibility/2006">
              <mc:Choice xmlns:v="urn:schemas-microsoft-com:vml" Requires="v">
                <p:oleObj spid="_x0000_s66690" name="Equation" r:id="rId18" imgW="2743200" imgH="799920" progId="Equation.DSMT4">
                  <p:embed/>
                </p:oleObj>
              </mc:Choice>
              <mc:Fallback>
                <p:oleObj name="Equation" r:id="rId18" imgW="2743200" imgH="799920" progId="Equation.DSMT4">
                  <p:embed/>
                  <p:pic>
                    <p:nvPicPr>
                      <p:cNvPr id="0" name="Object 35"/>
                      <p:cNvPicPr>
                        <a:picLocks noChangeAspect="1" noChangeArrowheads="1"/>
                      </p:cNvPicPr>
                      <p:nvPr/>
                    </p:nvPicPr>
                    <p:blipFill>
                      <a:blip r:embed="rId19"/>
                      <a:srcRect/>
                      <a:stretch>
                        <a:fillRect/>
                      </a:stretch>
                    </p:blipFill>
                    <p:spPr bwMode="auto">
                      <a:xfrm>
                        <a:off x="2932113" y="1322388"/>
                        <a:ext cx="2708275" cy="77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581529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7"/>
                                        </p:tgtEl>
                                        <p:attrNameLst>
                                          <p:attrName>style.visibility</p:attrName>
                                        </p:attrNameLst>
                                      </p:cBhvr>
                                      <p:to>
                                        <p:strVal val="visible"/>
                                      </p:to>
                                    </p:set>
                                    <p:anim calcmode="discrete" valueType="clr">
                                      <p:cBhvr override="childStyle">
                                        <p:cTn id="7" dur="80"/>
                                        <p:tgtEl>
                                          <p:spTgt spid="3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7"/>
                                        </p:tgtEl>
                                        <p:attrNameLst>
                                          <p:attrName>fillcolor</p:attrName>
                                        </p:attrNameLst>
                                      </p:cBhvr>
                                      <p:tavLst>
                                        <p:tav tm="0">
                                          <p:val>
                                            <p:clrVal>
                                              <a:schemeClr val="accent2"/>
                                            </p:clrVal>
                                          </p:val>
                                        </p:tav>
                                        <p:tav tm="50000">
                                          <p:val>
                                            <p:clrVal>
                                              <a:schemeClr val="hlink"/>
                                            </p:clrVal>
                                          </p:val>
                                        </p:tav>
                                      </p:tavLst>
                                    </p:anim>
                                    <p:set>
                                      <p:cBhvr>
                                        <p:cTn id="9" dur="80"/>
                                        <p:tgtEl>
                                          <p:spTgt spid="37"/>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8"/>
                                        </p:tgtEl>
                                        <p:attrNameLst>
                                          <p:attrName>style.visibility</p:attrName>
                                        </p:attrNameLst>
                                      </p:cBhvr>
                                      <p:to>
                                        <p:strVal val="visible"/>
                                      </p:to>
                                    </p:set>
                                    <p:animEffect transition="in" filter="wipe(left)">
                                      <p:cBhvr>
                                        <p:cTn id="14" dur="1000"/>
                                        <p:tgtEl>
                                          <p:spTgt spid="38"/>
                                        </p:tgtEl>
                                      </p:cBhvr>
                                    </p:animEffec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39"/>
                                        </p:tgtEl>
                                        <p:attrNameLst>
                                          <p:attrName>style.visibility</p:attrName>
                                        </p:attrNameLst>
                                      </p:cBhvr>
                                      <p:to>
                                        <p:strVal val="visible"/>
                                      </p:to>
                                    </p:set>
                                    <p:anim calcmode="discrete" valueType="clr">
                                      <p:cBhvr override="childStyle">
                                        <p:cTn id="19" dur="80"/>
                                        <p:tgtEl>
                                          <p:spTgt spid="39"/>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9"/>
                                        </p:tgtEl>
                                        <p:attrNameLst>
                                          <p:attrName>fillcolor</p:attrName>
                                        </p:attrNameLst>
                                      </p:cBhvr>
                                      <p:tavLst>
                                        <p:tav tm="0">
                                          <p:val>
                                            <p:clrVal>
                                              <a:schemeClr val="accent2"/>
                                            </p:clrVal>
                                          </p:val>
                                        </p:tav>
                                        <p:tav tm="50000">
                                          <p:val>
                                            <p:clrVal>
                                              <a:schemeClr val="hlink"/>
                                            </p:clrVal>
                                          </p:val>
                                        </p:tav>
                                      </p:tavLst>
                                    </p:anim>
                                    <p:set>
                                      <p:cBhvr>
                                        <p:cTn id="21" dur="80"/>
                                        <p:tgtEl>
                                          <p:spTgt spid="39"/>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40"/>
                                        </p:tgtEl>
                                        <p:attrNameLst>
                                          <p:attrName>style.visibility</p:attrName>
                                        </p:attrNameLst>
                                      </p:cBhvr>
                                      <p:to>
                                        <p:strVal val="visible"/>
                                      </p:to>
                                    </p:set>
                                    <p:animEffect transition="in" filter="wipe(left)">
                                      <p:cBhvr>
                                        <p:cTn id="26" dur="1000"/>
                                        <p:tgtEl>
                                          <p:spTgt spid="4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wipe(left)">
                                      <p:cBhvr>
                                        <p:cTn id="31" dur="1000"/>
                                        <p:tgtEl>
                                          <p:spTgt spid="41"/>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wipe(left)">
                                      <p:cBhvr>
                                        <p:cTn id="36" dur="1000"/>
                                        <p:tgtEl>
                                          <p:spTgt spid="3"/>
                                        </p:tgtEl>
                                      </p:cBhvr>
                                    </p:animEffect>
                                  </p:childTnLst>
                                </p:cTn>
                              </p:par>
                            </p:childTnLst>
                          </p:cTn>
                        </p:par>
                      </p:childTnLst>
                    </p:cTn>
                  </p:par>
                  <p:par>
                    <p:cTn id="37" fill="hold">
                      <p:stCondLst>
                        <p:cond delay="indefinite"/>
                      </p:stCondLst>
                      <p:childTnLst>
                        <p:par>
                          <p:cTn id="38" fill="hold">
                            <p:stCondLst>
                              <p:cond delay="0"/>
                            </p:stCondLst>
                            <p:childTnLst>
                              <p:par>
                                <p:cTn id="39" presetID="27" presetClass="entr" presetSubtype="0" fill="hold" grpId="0" nodeType="clickEffect">
                                  <p:stCondLst>
                                    <p:cond delay="0"/>
                                  </p:stCondLst>
                                  <p:iterate type="lt">
                                    <p:tmPct val="50000"/>
                                  </p:iterate>
                                  <p:childTnLst>
                                    <p:set>
                                      <p:cBhvr>
                                        <p:cTn id="40" dur="1" fill="hold">
                                          <p:stCondLst>
                                            <p:cond delay="0"/>
                                          </p:stCondLst>
                                        </p:cTn>
                                        <p:tgtEl>
                                          <p:spTgt spid="42"/>
                                        </p:tgtEl>
                                        <p:attrNameLst>
                                          <p:attrName>style.visibility</p:attrName>
                                        </p:attrNameLst>
                                      </p:cBhvr>
                                      <p:to>
                                        <p:strVal val="visible"/>
                                      </p:to>
                                    </p:set>
                                    <p:anim calcmode="discrete" valueType="clr">
                                      <p:cBhvr override="childStyle">
                                        <p:cTn id="41" dur="80"/>
                                        <p:tgtEl>
                                          <p:spTgt spid="42"/>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42"/>
                                        </p:tgtEl>
                                        <p:attrNameLst>
                                          <p:attrName>fillcolor</p:attrName>
                                        </p:attrNameLst>
                                      </p:cBhvr>
                                      <p:tavLst>
                                        <p:tav tm="0">
                                          <p:val>
                                            <p:clrVal>
                                              <a:schemeClr val="accent2"/>
                                            </p:clrVal>
                                          </p:val>
                                        </p:tav>
                                        <p:tav tm="50000">
                                          <p:val>
                                            <p:clrVal>
                                              <a:schemeClr val="hlink"/>
                                            </p:clrVal>
                                          </p:val>
                                        </p:tav>
                                      </p:tavLst>
                                    </p:anim>
                                    <p:set>
                                      <p:cBhvr>
                                        <p:cTn id="43" dur="80"/>
                                        <p:tgtEl>
                                          <p:spTgt spid="42"/>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43"/>
                                        </p:tgtEl>
                                        <p:attrNameLst>
                                          <p:attrName>style.visibility</p:attrName>
                                        </p:attrNameLst>
                                      </p:cBhvr>
                                      <p:to>
                                        <p:strVal val="visible"/>
                                      </p:to>
                                    </p:set>
                                    <p:animEffect transition="in" filter="wipe(left)">
                                      <p:cBhvr>
                                        <p:cTn id="48" dur="1000"/>
                                        <p:tgtEl>
                                          <p:spTgt spid="43"/>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44"/>
                                        </p:tgtEl>
                                        <p:attrNameLst>
                                          <p:attrName>style.visibility</p:attrName>
                                        </p:attrNameLst>
                                      </p:cBhvr>
                                      <p:to>
                                        <p:strVal val="visible"/>
                                      </p:to>
                                    </p:set>
                                    <p:animEffect transition="in" filter="wipe(left)">
                                      <p:cBhvr>
                                        <p:cTn id="53" dur="2000"/>
                                        <p:tgtEl>
                                          <p:spTgt spid="44"/>
                                        </p:tgtEl>
                                      </p:cBhvr>
                                    </p:animEffect>
                                  </p:childTnLst>
                                </p:cTn>
                              </p:par>
                            </p:childTnLst>
                          </p:cTn>
                        </p:par>
                      </p:childTnLst>
                    </p:cTn>
                  </p:par>
                  <p:par>
                    <p:cTn id="54" fill="hold">
                      <p:stCondLst>
                        <p:cond delay="indefinite"/>
                      </p:stCondLst>
                      <p:childTnLst>
                        <p:par>
                          <p:cTn id="55" fill="hold">
                            <p:stCondLst>
                              <p:cond delay="0"/>
                            </p:stCondLst>
                            <p:childTnLst>
                              <p:par>
                                <p:cTn id="56" presetID="27" presetClass="entr" presetSubtype="0" fill="hold" grpId="0" nodeType="clickEffect">
                                  <p:stCondLst>
                                    <p:cond delay="0"/>
                                  </p:stCondLst>
                                  <p:iterate type="lt">
                                    <p:tmPct val="50000"/>
                                  </p:iterate>
                                  <p:childTnLst>
                                    <p:set>
                                      <p:cBhvr>
                                        <p:cTn id="57" dur="1" fill="hold">
                                          <p:stCondLst>
                                            <p:cond delay="0"/>
                                          </p:stCondLst>
                                        </p:cTn>
                                        <p:tgtEl>
                                          <p:spTgt spid="45"/>
                                        </p:tgtEl>
                                        <p:attrNameLst>
                                          <p:attrName>style.visibility</p:attrName>
                                        </p:attrNameLst>
                                      </p:cBhvr>
                                      <p:to>
                                        <p:strVal val="visible"/>
                                      </p:to>
                                    </p:set>
                                    <p:anim calcmode="discrete" valueType="clr">
                                      <p:cBhvr override="childStyle">
                                        <p:cTn id="58" dur="80"/>
                                        <p:tgtEl>
                                          <p:spTgt spid="45"/>
                                        </p:tgtEl>
                                        <p:attrNameLst>
                                          <p:attrName>style.color</p:attrName>
                                        </p:attrNameLst>
                                      </p:cBhvr>
                                      <p:tavLst>
                                        <p:tav tm="0">
                                          <p:val>
                                            <p:clrVal>
                                              <a:schemeClr val="accent2"/>
                                            </p:clrVal>
                                          </p:val>
                                        </p:tav>
                                        <p:tav tm="50000">
                                          <p:val>
                                            <p:clrVal>
                                              <a:schemeClr val="hlink"/>
                                            </p:clrVal>
                                          </p:val>
                                        </p:tav>
                                      </p:tavLst>
                                    </p:anim>
                                    <p:anim calcmode="discrete" valueType="clr">
                                      <p:cBhvr>
                                        <p:cTn id="59" dur="80"/>
                                        <p:tgtEl>
                                          <p:spTgt spid="45"/>
                                        </p:tgtEl>
                                        <p:attrNameLst>
                                          <p:attrName>fillcolor</p:attrName>
                                        </p:attrNameLst>
                                      </p:cBhvr>
                                      <p:tavLst>
                                        <p:tav tm="0">
                                          <p:val>
                                            <p:clrVal>
                                              <a:schemeClr val="accent2"/>
                                            </p:clrVal>
                                          </p:val>
                                        </p:tav>
                                        <p:tav tm="50000">
                                          <p:val>
                                            <p:clrVal>
                                              <a:schemeClr val="hlink"/>
                                            </p:clrVal>
                                          </p:val>
                                        </p:tav>
                                      </p:tavLst>
                                    </p:anim>
                                    <p:set>
                                      <p:cBhvr>
                                        <p:cTn id="60" dur="80"/>
                                        <p:tgtEl>
                                          <p:spTgt spid="4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9" grpId="0"/>
      <p:bldP spid="42" grpId="0"/>
      <p:bldP spid="44" grpId="0"/>
      <p:bldP spid="4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54996"/>
          </a:xfrm>
        </p:spPr>
        <p:txBody>
          <a:bodyPr/>
          <a:lstStyle/>
          <a:p>
            <a:r>
              <a:rPr lang="en-US" dirty="0" smtClean="0"/>
              <a:t>Dimensionless Variables</a:t>
            </a:r>
            <a:endParaRPr lang="en-US" dirty="0"/>
          </a:p>
        </p:txBody>
      </p:sp>
      <p:graphicFrame>
        <p:nvGraphicFramePr>
          <p:cNvPr id="5122" name="Object 2"/>
          <p:cNvGraphicFramePr>
            <a:graphicFrameLocks noChangeAspect="1"/>
          </p:cNvGraphicFramePr>
          <p:nvPr>
            <p:extLst/>
          </p:nvPr>
        </p:nvGraphicFramePr>
        <p:xfrm>
          <a:off x="742950" y="863600"/>
          <a:ext cx="4241800" cy="685800"/>
        </p:xfrm>
        <a:graphic>
          <a:graphicData uri="http://schemas.openxmlformats.org/presentationml/2006/ole">
            <mc:AlternateContent xmlns:mc="http://schemas.openxmlformats.org/markup-compatibility/2006">
              <mc:Choice xmlns:v="urn:schemas-microsoft-com:vml" Requires="v">
                <p:oleObj spid="_x0000_s56458" name="Equation" r:id="rId3" imgW="4241520" imgH="685800" progId="Equation.DSMT4">
                  <p:embed/>
                </p:oleObj>
              </mc:Choice>
              <mc:Fallback>
                <p:oleObj name="Equation" r:id="rId3" imgW="4241520" imgH="685800" progId="Equation.DSMT4">
                  <p:embed/>
                  <p:pic>
                    <p:nvPicPr>
                      <p:cNvPr id="0" name=""/>
                      <p:cNvPicPr>
                        <a:picLocks noChangeAspect="1" noChangeArrowheads="1"/>
                      </p:cNvPicPr>
                      <p:nvPr/>
                    </p:nvPicPr>
                    <p:blipFill>
                      <a:blip r:embed="rId4"/>
                      <a:srcRect/>
                      <a:stretch>
                        <a:fillRect/>
                      </a:stretch>
                    </p:blipFill>
                    <p:spPr bwMode="auto">
                      <a:xfrm>
                        <a:off x="742950" y="863600"/>
                        <a:ext cx="42418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extBox 3"/>
          <p:cNvSpPr txBox="1"/>
          <p:nvPr/>
        </p:nvSpPr>
        <p:spPr>
          <a:xfrm>
            <a:off x="4972836" y="954996"/>
            <a:ext cx="3332964" cy="400110"/>
          </a:xfrm>
          <a:prstGeom prst="rect">
            <a:avLst/>
          </a:prstGeom>
          <a:noFill/>
        </p:spPr>
        <p:txBody>
          <a:bodyPr wrap="none" rtlCol="0">
            <a:spAutoFit/>
          </a:bodyPr>
          <a:lstStyle/>
          <a:p>
            <a:r>
              <a:rPr lang="en-US" sz="2000" dirty="0" smtClean="0">
                <a:solidFill>
                  <a:srgbClr val="0000FF"/>
                </a:solidFill>
              </a:rPr>
              <a:t>Put into dimensionless form</a:t>
            </a:r>
          </a:p>
        </p:txBody>
      </p:sp>
      <p:graphicFrame>
        <p:nvGraphicFramePr>
          <p:cNvPr id="5123" name="Object 3"/>
          <p:cNvGraphicFramePr>
            <a:graphicFrameLocks noChangeAspect="1"/>
          </p:cNvGraphicFramePr>
          <p:nvPr>
            <p:extLst>
              <p:ext uri="{D42A27DB-BD31-4B8C-83A1-F6EECF244321}">
                <p14:modId xmlns:p14="http://schemas.microsoft.com/office/powerpoint/2010/main" val="4286944742"/>
              </p:ext>
            </p:extLst>
          </p:nvPr>
        </p:nvGraphicFramePr>
        <p:xfrm>
          <a:off x="1298575" y="1587500"/>
          <a:ext cx="1579562" cy="706438"/>
        </p:xfrm>
        <a:graphic>
          <a:graphicData uri="http://schemas.openxmlformats.org/presentationml/2006/ole">
            <mc:AlternateContent xmlns:mc="http://schemas.openxmlformats.org/markup-compatibility/2006">
              <mc:Choice xmlns:v="urn:schemas-microsoft-com:vml" Requires="v">
                <p:oleObj spid="_x0000_s56459" name="Equation" r:id="rId5" imgW="1562040" imgH="698400" progId="Equation.DSMT4">
                  <p:embed/>
                </p:oleObj>
              </mc:Choice>
              <mc:Fallback>
                <p:oleObj name="Equation" r:id="rId5" imgW="1562040" imgH="698400" progId="Equation.DSMT4">
                  <p:embed/>
                  <p:pic>
                    <p:nvPicPr>
                      <p:cNvPr id="0" name=""/>
                      <p:cNvPicPr>
                        <a:picLocks noChangeAspect="1" noChangeArrowheads="1"/>
                      </p:cNvPicPr>
                      <p:nvPr/>
                    </p:nvPicPr>
                    <p:blipFill>
                      <a:blip r:embed="rId6"/>
                      <a:srcRect/>
                      <a:stretch>
                        <a:fillRect/>
                      </a:stretch>
                    </p:blipFill>
                    <p:spPr bwMode="auto">
                      <a:xfrm>
                        <a:off x="1298575" y="1587500"/>
                        <a:ext cx="1579562"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5124" name="Object 4"/>
          <p:cNvGraphicFramePr>
            <a:graphicFrameLocks noChangeAspect="1"/>
          </p:cNvGraphicFramePr>
          <p:nvPr>
            <p:extLst>
              <p:ext uri="{D42A27DB-BD31-4B8C-83A1-F6EECF244321}">
                <p14:modId xmlns:p14="http://schemas.microsoft.com/office/powerpoint/2010/main" val="2802452023"/>
              </p:ext>
            </p:extLst>
          </p:nvPr>
        </p:nvGraphicFramePr>
        <p:xfrm>
          <a:off x="228600" y="1632150"/>
          <a:ext cx="658812" cy="617537"/>
        </p:xfrm>
        <a:graphic>
          <a:graphicData uri="http://schemas.openxmlformats.org/presentationml/2006/ole">
            <mc:AlternateContent xmlns:mc="http://schemas.openxmlformats.org/markup-compatibility/2006">
              <mc:Choice xmlns:v="urn:schemas-microsoft-com:vml" Requires="v">
                <p:oleObj spid="_x0000_s56460" name="Equation" r:id="rId7" imgW="647640" imgH="609480" progId="Equation.DSMT4">
                  <p:embed/>
                </p:oleObj>
              </mc:Choice>
              <mc:Fallback>
                <p:oleObj name="Equation" r:id="rId7" imgW="647640" imgH="6094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 y="1632150"/>
                        <a:ext cx="658812" cy="61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375853176"/>
              </p:ext>
            </p:extLst>
          </p:nvPr>
        </p:nvGraphicFramePr>
        <p:xfrm>
          <a:off x="3289300" y="1539875"/>
          <a:ext cx="5702300" cy="800100"/>
        </p:xfrm>
        <a:graphic>
          <a:graphicData uri="http://schemas.openxmlformats.org/presentationml/2006/ole">
            <mc:AlternateContent xmlns:mc="http://schemas.openxmlformats.org/markup-compatibility/2006">
              <mc:Choice xmlns:v="urn:schemas-microsoft-com:vml" Requires="v">
                <p:oleObj spid="_x0000_s56461" name="Equation" r:id="rId9" imgW="5702040" imgH="799920" progId="Equation.DSMT4">
                  <p:embed/>
                </p:oleObj>
              </mc:Choice>
              <mc:Fallback>
                <p:oleObj name="Equation" r:id="rId9" imgW="5702040" imgH="799920" progId="Equation.DSMT4">
                  <p:embed/>
                  <p:pic>
                    <p:nvPicPr>
                      <p:cNvPr id="0" name=""/>
                      <p:cNvPicPr>
                        <a:picLocks noChangeAspect="1" noChangeArrowheads="1"/>
                      </p:cNvPicPr>
                      <p:nvPr/>
                    </p:nvPicPr>
                    <p:blipFill>
                      <a:blip r:embed="rId10"/>
                      <a:srcRect/>
                      <a:stretch>
                        <a:fillRect/>
                      </a:stretch>
                    </p:blipFill>
                    <p:spPr bwMode="auto">
                      <a:xfrm>
                        <a:off x="3289300" y="1539875"/>
                        <a:ext cx="57023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nvPr>
        </p:nvGraphicFramePr>
        <p:xfrm>
          <a:off x="838200" y="2401014"/>
          <a:ext cx="2971800" cy="736600"/>
        </p:xfrm>
        <a:graphic>
          <a:graphicData uri="http://schemas.openxmlformats.org/presentationml/2006/ole">
            <mc:AlternateContent xmlns:mc="http://schemas.openxmlformats.org/markup-compatibility/2006">
              <mc:Choice xmlns:v="urn:schemas-microsoft-com:vml" Requires="v">
                <p:oleObj spid="_x0000_s56462" name="Equation" r:id="rId11" imgW="2971800" imgH="736560" progId="Equation.DSMT4">
                  <p:embed/>
                </p:oleObj>
              </mc:Choice>
              <mc:Fallback>
                <p:oleObj name="Equation" r:id="rId11" imgW="2971800" imgH="73656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38200" y="2401014"/>
                        <a:ext cx="29718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3962400" y="2401014"/>
            <a:ext cx="4191000" cy="707886"/>
          </a:xfrm>
          <a:prstGeom prst="rect">
            <a:avLst/>
          </a:prstGeom>
          <a:noFill/>
        </p:spPr>
        <p:txBody>
          <a:bodyPr wrap="square" rtlCol="0">
            <a:spAutoFit/>
          </a:bodyPr>
          <a:lstStyle/>
          <a:p>
            <a:r>
              <a:rPr lang="en-US" sz="2000" dirty="0" smtClean="0">
                <a:solidFill>
                  <a:srgbClr val="0000FF"/>
                </a:solidFill>
              </a:rPr>
              <a:t>Boundary Conditions:</a:t>
            </a:r>
          </a:p>
          <a:p>
            <a:r>
              <a:rPr lang="en-US" sz="2000" dirty="0" smtClean="0">
                <a:latin typeface="Symbol" pitchFamily="18" charset="2"/>
              </a:rPr>
              <a:t>Y</a:t>
            </a:r>
            <a:r>
              <a:rPr lang="en-US" sz="2000" dirty="0" smtClean="0"/>
              <a:t> =1 at </a:t>
            </a:r>
            <a:r>
              <a:rPr lang="en-US" sz="2000" dirty="0" smtClean="0">
                <a:latin typeface="Symbol" pitchFamily="18" charset="2"/>
              </a:rPr>
              <a:t>l</a:t>
            </a:r>
            <a:r>
              <a:rPr lang="en-US" sz="2000" dirty="0" smtClean="0"/>
              <a:t>=1 	</a:t>
            </a:r>
            <a:r>
              <a:rPr lang="en-US" sz="2000" dirty="0" smtClean="0">
                <a:latin typeface="Symbol" pitchFamily="18" charset="2"/>
              </a:rPr>
              <a:t>Y</a:t>
            </a:r>
            <a:r>
              <a:rPr lang="en-US" sz="2000" dirty="0" smtClean="0"/>
              <a:t> =finite at </a:t>
            </a:r>
            <a:r>
              <a:rPr lang="en-US" sz="2000" dirty="0" smtClean="0">
                <a:latin typeface="Symbol" pitchFamily="18" charset="2"/>
              </a:rPr>
              <a:t>l</a:t>
            </a:r>
            <a:r>
              <a:rPr lang="en-US" sz="2000" dirty="0" smtClean="0"/>
              <a:t>=0</a:t>
            </a:r>
          </a:p>
        </p:txBody>
      </p:sp>
      <p:sp>
        <p:nvSpPr>
          <p:cNvPr id="12" name="TextBox 11"/>
          <p:cNvSpPr txBox="1"/>
          <p:nvPr/>
        </p:nvSpPr>
        <p:spPr>
          <a:xfrm>
            <a:off x="575788" y="3197770"/>
            <a:ext cx="4616970" cy="707886"/>
          </a:xfrm>
          <a:prstGeom prst="rect">
            <a:avLst/>
          </a:prstGeom>
          <a:noFill/>
        </p:spPr>
        <p:txBody>
          <a:bodyPr wrap="none" rtlCol="0">
            <a:spAutoFit/>
          </a:bodyPr>
          <a:lstStyle/>
          <a:p>
            <a:r>
              <a:rPr lang="en-US" sz="2000" dirty="0" smtClean="0">
                <a:solidFill>
                  <a:srgbClr val="7030A0"/>
                </a:solidFill>
              </a:rPr>
              <a:t>Thiele modulus for </a:t>
            </a:r>
            <a:r>
              <a:rPr lang="en-US" sz="2000" dirty="0" err="1" smtClean="0">
                <a:solidFill>
                  <a:srgbClr val="7030A0"/>
                </a:solidFill>
              </a:rPr>
              <a:t>rxn</a:t>
            </a:r>
            <a:r>
              <a:rPr lang="en-US" sz="2000" dirty="0" smtClean="0">
                <a:solidFill>
                  <a:srgbClr val="7030A0"/>
                </a:solidFill>
              </a:rPr>
              <a:t> of n</a:t>
            </a:r>
            <a:r>
              <a:rPr lang="en-US" sz="2000" baseline="30000" dirty="0" smtClean="0">
                <a:solidFill>
                  <a:srgbClr val="7030A0"/>
                </a:solidFill>
              </a:rPr>
              <a:t>th</a:t>
            </a:r>
            <a:r>
              <a:rPr lang="en-US" sz="2000" dirty="0" smtClean="0">
                <a:solidFill>
                  <a:srgbClr val="7030A0"/>
                </a:solidFill>
              </a:rPr>
              <a:t> order ≡ </a:t>
            </a:r>
            <a:r>
              <a:rPr lang="en-US" sz="2000" dirty="0" err="1" smtClean="0">
                <a:solidFill>
                  <a:srgbClr val="7030A0"/>
                </a:solidFill>
                <a:latin typeface="Symbol" pitchFamily="18" charset="2"/>
              </a:rPr>
              <a:t>f</a:t>
            </a:r>
            <a:r>
              <a:rPr lang="en-US" sz="2000" baseline="-25000" dirty="0" err="1" smtClean="0">
                <a:solidFill>
                  <a:srgbClr val="7030A0"/>
                </a:solidFill>
              </a:rPr>
              <a:t>n</a:t>
            </a:r>
            <a:endParaRPr lang="en-US" sz="2000" dirty="0" smtClean="0">
              <a:solidFill>
                <a:srgbClr val="7030A0"/>
              </a:solidFill>
            </a:endParaRPr>
          </a:p>
          <a:p>
            <a:r>
              <a:rPr lang="en-US" sz="2000" b="1" u="sng" dirty="0" smtClean="0">
                <a:solidFill>
                  <a:srgbClr val="C00000"/>
                </a:solidFill>
              </a:rPr>
              <a:t>Subscript n</a:t>
            </a:r>
            <a:r>
              <a:rPr lang="en-US" sz="2000" b="1" dirty="0" smtClean="0">
                <a:solidFill>
                  <a:srgbClr val="C00000"/>
                </a:solidFill>
              </a:rPr>
              <a:t> = reaction order</a:t>
            </a:r>
          </a:p>
        </p:txBody>
      </p:sp>
      <p:graphicFrame>
        <p:nvGraphicFramePr>
          <p:cNvPr id="13" name="Object 12"/>
          <p:cNvGraphicFramePr>
            <a:graphicFrameLocks noChangeAspect="1"/>
          </p:cNvGraphicFramePr>
          <p:nvPr>
            <p:extLst/>
          </p:nvPr>
        </p:nvGraphicFramePr>
        <p:xfrm>
          <a:off x="5486400" y="3245068"/>
          <a:ext cx="2870200" cy="609600"/>
        </p:xfrm>
        <a:graphic>
          <a:graphicData uri="http://schemas.openxmlformats.org/presentationml/2006/ole">
            <mc:AlternateContent xmlns:mc="http://schemas.openxmlformats.org/markup-compatibility/2006">
              <mc:Choice xmlns:v="urn:schemas-microsoft-com:vml" Requires="v">
                <p:oleObj spid="_x0000_s56463" name="Equation" r:id="rId13" imgW="2869920" imgH="609480" progId="Equation.DSMT4">
                  <p:embed/>
                </p:oleObj>
              </mc:Choice>
              <mc:Fallback>
                <p:oleObj name="Equation" r:id="rId13" imgW="2869920" imgH="6094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86400" y="3245068"/>
                        <a:ext cx="2870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488775" y="3927220"/>
            <a:ext cx="5222905" cy="707886"/>
          </a:xfrm>
          <a:prstGeom prst="rect">
            <a:avLst/>
          </a:prstGeom>
          <a:noFill/>
        </p:spPr>
        <p:txBody>
          <a:bodyPr wrap="none" rtlCol="0">
            <a:spAutoFit/>
          </a:bodyPr>
          <a:lstStyle/>
          <a:p>
            <a:r>
              <a:rPr lang="en-US" sz="2000" dirty="0" err="1">
                <a:solidFill>
                  <a:srgbClr val="0070C0"/>
                </a:solidFill>
                <a:latin typeface="Symbol" pitchFamily="18" charset="2"/>
              </a:rPr>
              <a:t>f</a:t>
            </a:r>
            <a:r>
              <a:rPr lang="en-US" sz="2000" baseline="-25000" dirty="0" err="1">
                <a:solidFill>
                  <a:srgbClr val="0070C0"/>
                </a:solidFill>
              </a:rPr>
              <a:t>n</a:t>
            </a:r>
            <a:r>
              <a:rPr lang="en-US" sz="2000" dirty="0">
                <a:solidFill>
                  <a:srgbClr val="0070C0"/>
                </a:solidFill>
              </a:rPr>
              <a:t> is </a:t>
            </a:r>
            <a:r>
              <a:rPr lang="en-US" sz="2000" b="1" dirty="0">
                <a:solidFill>
                  <a:srgbClr val="0070C0"/>
                </a:solidFill>
              </a:rPr>
              <a:t>small</a:t>
            </a:r>
            <a:r>
              <a:rPr lang="en-US" sz="2000" dirty="0">
                <a:solidFill>
                  <a:srgbClr val="0070C0"/>
                </a:solidFill>
              </a:rPr>
              <a:t>: </a:t>
            </a:r>
            <a:r>
              <a:rPr lang="en-US" sz="2000" b="1" dirty="0">
                <a:solidFill>
                  <a:srgbClr val="0070C0"/>
                </a:solidFill>
              </a:rPr>
              <a:t>surface reaction </a:t>
            </a:r>
            <a:r>
              <a:rPr lang="en-US" sz="2000" dirty="0">
                <a:solidFill>
                  <a:srgbClr val="0070C0"/>
                </a:solidFill>
              </a:rPr>
              <a:t>is rate limiting </a:t>
            </a:r>
            <a:endParaRPr lang="en-US" sz="2000" dirty="0">
              <a:solidFill>
                <a:srgbClr val="0070C0"/>
              </a:solidFill>
              <a:latin typeface="Symbol" pitchFamily="18" charset="2"/>
            </a:endParaRPr>
          </a:p>
          <a:p>
            <a:r>
              <a:rPr lang="en-US" sz="2000" dirty="0" err="1" smtClean="0">
                <a:solidFill>
                  <a:srgbClr val="A800D0"/>
                </a:solidFill>
                <a:latin typeface="Symbol" pitchFamily="18" charset="2"/>
              </a:rPr>
              <a:t>f</a:t>
            </a:r>
            <a:r>
              <a:rPr lang="en-US" sz="2000" baseline="-25000" dirty="0" err="1" smtClean="0">
                <a:solidFill>
                  <a:srgbClr val="A800D0"/>
                </a:solidFill>
              </a:rPr>
              <a:t>n</a:t>
            </a:r>
            <a:r>
              <a:rPr lang="en-US" sz="2000" dirty="0" smtClean="0">
                <a:solidFill>
                  <a:srgbClr val="A800D0"/>
                </a:solidFill>
              </a:rPr>
              <a:t> is </a:t>
            </a:r>
            <a:r>
              <a:rPr lang="en-US" sz="2000" b="1" dirty="0" smtClean="0">
                <a:solidFill>
                  <a:srgbClr val="A800D0"/>
                </a:solidFill>
              </a:rPr>
              <a:t>large</a:t>
            </a:r>
            <a:r>
              <a:rPr lang="en-US" sz="2000" dirty="0" smtClean="0">
                <a:solidFill>
                  <a:srgbClr val="A800D0"/>
                </a:solidFill>
              </a:rPr>
              <a:t>: </a:t>
            </a:r>
            <a:r>
              <a:rPr lang="en-US" sz="2000" b="1" dirty="0" smtClean="0">
                <a:solidFill>
                  <a:srgbClr val="A800D0"/>
                </a:solidFill>
              </a:rPr>
              <a:t>internal diffusion</a:t>
            </a:r>
            <a:r>
              <a:rPr lang="en-US" sz="2000" dirty="0" smtClean="0">
                <a:solidFill>
                  <a:srgbClr val="A800D0"/>
                </a:solidFill>
              </a:rPr>
              <a:t> is rate limiting</a:t>
            </a:r>
          </a:p>
        </p:txBody>
      </p:sp>
      <p:graphicFrame>
        <p:nvGraphicFramePr>
          <p:cNvPr id="5130" name="Object 10"/>
          <p:cNvGraphicFramePr>
            <a:graphicFrameLocks noChangeAspect="1"/>
          </p:cNvGraphicFramePr>
          <p:nvPr>
            <p:extLst/>
          </p:nvPr>
        </p:nvGraphicFramePr>
        <p:xfrm>
          <a:off x="2669459" y="4619298"/>
          <a:ext cx="2614613" cy="739775"/>
        </p:xfrm>
        <a:graphic>
          <a:graphicData uri="http://schemas.openxmlformats.org/presentationml/2006/ole">
            <mc:AlternateContent xmlns:mc="http://schemas.openxmlformats.org/markup-compatibility/2006">
              <mc:Choice xmlns:v="urn:schemas-microsoft-com:vml" Requires="v">
                <p:oleObj spid="_x0000_s56464" name="Equation" r:id="rId15" imgW="2590560" imgH="736560" progId="Equation.DSMT4">
                  <p:embed/>
                </p:oleObj>
              </mc:Choice>
              <mc:Fallback>
                <p:oleObj name="Equation" r:id="rId15" imgW="2590560" imgH="73656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9459" y="4619298"/>
                        <a:ext cx="261461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6" name="TextBox 15"/>
          <p:cNvSpPr txBox="1"/>
          <p:nvPr/>
        </p:nvSpPr>
        <p:spPr>
          <a:xfrm>
            <a:off x="488775" y="4673273"/>
            <a:ext cx="2057400" cy="707886"/>
          </a:xfrm>
          <a:prstGeom prst="rect">
            <a:avLst/>
          </a:prstGeom>
          <a:noFill/>
        </p:spPr>
        <p:txBody>
          <a:bodyPr wrap="square" rtlCol="0">
            <a:spAutoFit/>
          </a:bodyPr>
          <a:lstStyle/>
          <a:p>
            <a:r>
              <a:rPr lang="en-US" sz="2000" dirty="0" smtClean="0">
                <a:solidFill>
                  <a:srgbClr val="0000FF"/>
                </a:solidFill>
              </a:rPr>
              <a:t>The solution for a 1</a:t>
            </a:r>
            <a:r>
              <a:rPr lang="en-US" sz="2000" baseline="30000" dirty="0" smtClean="0">
                <a:solidFill>
                  <a:srgbClr val="0000FF"/>
                </a:solidFill>
              </a:rPr>
              <a:t>st</a:t>
            </a:r>
            <a:r>
              <a:rPr lang="en-US" sz="2000" dirty="0" smtClean="0">
                <a:solidFill>
                  <a:srgbClr val="0000FF"/>
                </a:solidFill>
              </a:rPr>
              <a:t> order </a:t>
            </a:r>
            <a:r>
              <a:rPr lang="en-US" sz="2000" dirty="0" err="1" smtClean="0">
                <a:solidFill>
                  <a:srgbClr val="0000FF"/>
                </a:solidFill>
              </a:rPr>
              <a:t>rxn</a:t>
            </a:r>
            <a:r>
              <a:rPr lang="en-US" sz="2000" dirty="0" smtClean="0">
                <a:solidFill>
                  <a:srgbClr val="0000FF"/>
                </a:solidFill>
              </a:rPr>
              <a:t>:</a:t>
            </a:r>
          </a:p>
        </p:txBody>
      </p:sp>
      <p:grpSp>
        <p:nvGrpSpPr>
          <p:cNvPr id="30" name="Group 29"/>
          <p:cNvGrpSpPr/>
          <p:nvPr/>
        </p:nvGrpSpPr>
        <p:grpSpPr>
          <a:xfrm>
            <a:off x="5969479" y="3962400"/>
            <a:ext cx="3022121" cy="2071687"/>
            <a:chOff x="5410200" y="4805363"/>
            <a:chExt cx="3022121" cy="2071687"/>
          </a:xfrm>
        </p:grpSpPr>
        <p:sp>
          <p:nvSpPr>
            <p:cNvPr id="19" name="Text Box 21"/>
            <p:cNvSpPr txBox="1">
              <a:spLocks noChangeArrowheads="1"/>
            </p:cNvSpPr>
            <p:nvPr/>
          </p:nvSpPr>
          <p:spPr bwMode="auto">
            <a:xfrm>
              <a:off x="5824537" y="6454775"/>
              <a:ext cx="370614" cy="400110"/>
            </a:xfrm>
            <a:prstGeom prst="rect">
              <a:avLst/>
            </a:prstGeom>
            <a:noFill/>
            <a:ln w="9525">
              <a:noFill/>
              <a:miter lim="800000"/>
              <a:headEnd/>
              <a:tailEnd/>
            </a:ln>
            <a:effectLst/>
          </p:spPr>
          <p:txBody>
            <a:bodyPr wrap="none">
              <a:spAutoFit/>
            </a:bodyPr>
            <a:lstStyle/>
            <a:p>
              <a:r>
                <a:rPr lang="en-US" altLang="zh-TW" sz="2000" i="1" dirty="0">
                  <a:sym typeface="Symbol" pitchFamily="18" charset="2"/>
                </a:rPr>
                <a:t>R</a:t>
              </a:r>
              <a:endParaRPr lang="en-US" altLang="zh-TW" sz="2000" i="1" dirty="0"/>
            </a:p>
          </p:txBody>
        </p:sp>
        <p:sp>
          <p:nvSpPr>
            <p:cNvPr id="20" name="Text Box 22"/>
            <p:cNvSpPr txBox="1">
              <a:spLocks noChangeArrowheads="1"/>
            </p:cNvSpPr>
            <p:nvPr/>
          </p:nvSpPr>
          <p:spPr bwMode="auto">
            <a:xfrm>
              <a:off x="7829550" y="6480175"/>
              <a:ext cx="581025" cy="396875"/>
            </a:xfrm>
            <a:prstGeom prst="rect">
              <a:avLst/>
            </a:prstGeom>
            <a:noFill/>
            <a:ln w="9525">
              <a:noFill/>
              <a:miter lim="800000"/>
              <a:headEnd/>
              <a:tailEnd/>
            </a:ln>
            <a:effectLst/>
          </p:spPr>
          <p:txBody>
            <a:bodyPr wrap="none">
              <a:spAutoFit/>
            </a:bodyPr>
            <a:lstStyle/>
            <a:p>
              <a:r>
                <a:rPr lang="en-US" altLang="zh-TW" sz="2000" i="1" dirty="0">
                  <a:sym typeface="Symbol" pitchFamily="18" charset="2"/>
                </a:rPr>
                <a:t>r=0</a:t>
              </a:r>
              <a:endParaRPr lang="en-US" altLang="zh-TW" sz="2000" i="1" dirty="0"/>
            </a:p>
          </p:txBody>
        </p:sp>
        <p:grpSp>
          <p:nvGrpSpPr>
            <p:cNvPr id="29" name="Group 28"/>
            <p:cNvGrpSpPr/>
            <p:nvPr/>
          </p:nvGrpSpPr>
          <p:grpSpPr>
            <a:xfrm>
              <a:off x="5410200" y="4805363"/>
              <a:ext cx="3022121" cy="1685925"/>
              <a:chOff x="5410200" y="4805363"/>
              <a:chExt cx="3022121" cy="1685925"/>
            </a:xfrm>
          </p:grpSpPr>
          <p:sp>
            <p:nvSpPr>
              <p:cNvPr id="17" name="Line 18"/>
              <p:cNvSpPr>
                <a:spLocks noChangeShapeType="1"/>
              </p:cNvSpPr>
              <p:nvPr/>
            </p:nvSpPr>
            <p:spPr bwMode="auto">
              <a:xfrm flipV="1">
                <a:off x="6010275" y="4805363"/>
                <a:ext cx="0" cy="1682750"/>
              </a:xfrm>
              <a:prstGeom prst="line">
                <a:avLst/>
              </a:prstGeom>
              <a:noFill/>
              <a:ln w="38100">
                <a:solidFill>
                  <a:schemeClr val="tx1"/>
                </a:solidFill>
                <a:round/>
                <a:headEnd/>
                <a:tailEnd type="triangle" w="med" len="med"/>
              </a:ln>
              <a:effectLst/>
            </p:spPr>
            <p:txBody>
              <a:bodyPr wrap="none" anchor="ctr"/>
              <a:lstStyle/>
              <a:p>
                <a:endParaRPr lang="en-US"/>
              </a:p>
            </p:txBody>
          </p:sp>
          <p:sp>
            <p:nvSpPr>
              <p:cNvPr id="21" name="Freeform 23"/>
              <p:cNvSpPr>
                <a:spLocks/>
              </p:cNvSpPr>
              <p:nvPr/>
            </p:nvSpPr>
            <p:spPr bwMode="auto">
              <a:xfrm>
                <a:off x="6005512" y="5105400"/>
                <a:ext cx="2078038" cy="398463"/>
              </a:xfrm>
              <a:custGeom>
                <a:avLst/>
                <a:gdLst/>
                <a:ahLst/>
                <a:cxnLst>
                  <a:cxn ang="0">
                    <a:pos x="0" y="0"/>
                  </a:cxn>
                  <a:cxn ang="0">
                    <a:pos x="148" y="125"/>
                  </a:cxn>
                  <a:cxn ang="0">
                    <a:pos x="522" y="195"/>
                  </a:cxn>
                  <a:cxn ang="0">
                    <a:pos x="974" y="242"/>
                  </a:cxn>
                  <a:cxn ang="0">
                    <a:pos x="1309" y="249"/>
                  </a:cxn>
                </a:cxnLst>
                <a:rect l="0" t="0" r="r" b="b"/>
                <a:pathLst>
                  <a:path w="1309" h="251">
                    <a:moveTo>
                      <a:pt x="0" y="0"/>
                    </a:moveTo>
                    <a:cubicBezTo>
                      <a:pt x="30" y="46"/>
                      <a:pt x="61" y="92"/>
                      <a:pt x="148" y="125"/>
                    </a:cubicBezTo>
                    <a:cubicBezTo>
                      <a:pt x="235" y="158"/>
                      <a:pt x="384" y="176"/>
                      <a:pt x="522" y="195"/>
                    </a:cubicBezTo>
                    <a:cubicBezTo>
                      <a:pt x="660" y="214"/>
                      <a:pt x="843" y="233"/>
                      <a:pt x="974" y="242"/>
                    </a:cubicBezTo>
                    <a:cubicBezTo>
                      <a:pt x="1105" y="251"/>
                      <a:pt x="1207" y="250"/>
                      <a:pt x="1309" y="249"/>
                    </a:cubicBezTo>
                  </a:path>
                </a:pathLst>
              </a:custGeom>
              <a:noFill/>
              <a:ln w="38100" cap="flat" cmpd="sng">
                <a:solidFill>
                  <a:schemeClr val="tx1"/>
                </a:solidFill>
                <a:prstDash val="solid"/>
                <a:round/>
                <a:headEnd/>
                <a:tailEnd/>
              </a:ln>
              <a:effectLst/>
            </p:spPr>
            <p:txBody>
              <a:bodyPr wrap="none" anchor="ctr"/>
              <a:lstStyle/>
              <a:p>
                <a:endParaRPr lang="en-US"/>
              </a:p>
            </p:txBody>
          </p:sp>
          <p:sp>
            <p:nvSpPr>
              <p:cNvPr id="22" name="Freeform 24"/>
              <p:cNvSpPr>
                <a:spLocks/>
              </p:cNvSpPr>
              <p:nvPr/>
            </p:nvSpPr>
            <p:spPr bwMode="auto">
              <a:xfrm>
                <a:off x="6005512" y="5118100"/>
                <a:ext cx="2168525" cy="1001713"/>
              </a:xfrm>
              <a:custGeom>
                <a:avLst/>
                <a:gdLst/>
                <a:ahLst/>
                <a:cxnLst>
                  <a:cxn ang="0">
                    <a:pos x="0" y="0"/>
                  </a:cxn>
                  <a:cxn ang="0">
                    <a:pos x="70" y="288"/>
                  </a:cxn>
                  <a:cxn ang="0">
                    <a:pos x="311" y="499"/>
                  </a:cxn>
                  <a:cxn ang="0">
                    <a:pos x="795" y="592"/>
                  </a:cxn>
                  <a:cxn ang="0">
                    <a:pos x="1278" y="623"/>
                  </a:cxn>
                  <a:cxn ang="0">
                    <a:pos x="1324" y="631"/>
                  </a:cxn>
                </a:cxnLst>
                <a:rect l="0" t="0" r="r" b="b"/>
                <a:pathLst>
                  <a:path w="1366" h="631">
                    <a:moveTo>
                      <a:pt x="0" y="0"/>
                    </a:moveTo>
                    <a:cubicBezTo>
                      <a:pt x="9" y="102"/>
                      <a:pt x="18" y="205"/>
                      <a:pt x="70" y="288"/>
                    </a:cubicBezTo>
                    <a:cubicBezTo>
                      <a:pt x="122" y="371"/>
                      <a:pt x="190" y="448"/>
                      <a:pt x="311" y="499"/>
                    </a:cubicBezTo>
                    <a:cubicBezTo>
                      <a:pt x="432" y="550"/>
                      <a:pt x="634" y="571"/>
                      <a:pt x="795" y="592"/>
                    </a:cubicBezTo>
                    <a:cubicBezTo>
                      <a:pt x="956" y="613"/>
                      <a:pt x="1190" y="617"/>
                      <a:pt x="1278" y="623"/>
                    </a:cubicBezTo>
                    <a:cubicBezTo>
                      <a:pt x="1366" y="629"/>
                      <a:pt x="1345" y="630"/>
                      <a:pt x="1324" y="631"/>
                    </a:cubicBezTo>
                  </a:path>
                </a:pathLst>
              </a:custGeom>
              <a:noFill/>
              <a:ln w="38100" cap="flat" cmpd="sng">
                <a:solidFill>
                  <a:schemeClr val="tx1"/>
                </a:solidFill>
                <a:prstDash val="solid"/>
                <a:round/>
                <a:headEnd/>
                <a:tailEnd/>
              </a:ln>
              <a:effectLst/>
            </p:spPr>
            <p:txBody>
              <a:bodyPr wrap="none" anchor="ctr"/>
              <a:lstStyle/>
              <a:p>
                <a:endParaRPr lang="en-US"/>
              </a:p>
            </p:txBody>
          </p:sp>
          <p:sp>
            <p:nvSpPr>
              <p:cNvPr id="23" name="Freeform 25"/>
              <p:cNvSpPr>
                <a:spLocks/>
              </p:cNvSpPr>
              <p:nvPr/>
            </p:nvSpPr>
            <p:spPr bwMode="auto">
              <a:xfrm>
                <a:off x="6005512" y="5130800"/>
                <a:ext cx="1162050" cy="1360488"/>
              </a:xfrm>
              <a:custGeom>
                <a:avLst/>
                <a:gdLst/>
                <a:ahLst/>
                <a:cxnLst>
                  <a:cxn ang="0">
                    <a:pos x="0" y="0"/>
                  </a:cxn>
                  <a:cxn ang="0">
                    <a:pos x="39" y="436"/>
                  </a:cxn>
                  <a:cxn ang="0">
                    <a:pos x="234" y="701"/>
                  </a:cxn>
                  <a:cxn ang="0">
                    <a:pos x="553" y="826"/>
                  </a:cxn>
                  <a:cxn ang="0">
                    <a:pos x="732" y="857"/>
                  </a:cxn>
                </a:cxnLst>
                <a:rect l="0" t="0" r="r" b="b"/>
                <a:pathLst>
                  <a:path w="732" h="857">
                    <a:moveTo>
                      <a:pt x="0" y="0"/>
                    </a:moveTo>
                    <a:cubicBezTo>
                      <a:pt x="0" y="159"/>
                      <a:pt x="0" y="319"/>
                      <a:pt x="39" y="436"/>
                    </a:cubicBezTo>
                    <a:cubicBezTo>
                      <a:pt x="78" y="553"/>
                      <a:pt x="148" y="636"/>
                      <a:pt x="234" y="701"/>
                    </a:cubicBezTo>
                    <a:cubicBezTo>
                      <a:pt x="320" y="766"/>
                      <a:pt x="470" y="800"/>
                      <a:pt x="553" y="826"/>
                    </a:cubicBezTo>
                    <a:cubicBezTo>
                      <a:pt x="636" y="852"/>
                      <a:pt x="684" y="854"/>
                      <a:pt x="732" y="857"/>
                    </a:cubicBezTo>
                  </a:path>
                </a:pathLst>
              </a:custGeom>
              <a:noFill/>
              <a:ln w="38100" cap="flat" cmpd="sng">
                <a:solidFill>
                  <a:schemeClr val="tx1"/>
                </a:solidFill>
                <a:prstDash val="solid"/>
                <a:round/>
                <a:headEnd/>
                <a:tailEnd/>
              </a:ln>
              <a:effectLst/>
            </p:spPr>
            <p:txBody>
              <a:bodyPr wrap="none" anchor="ctr"/>
              <a:lstStyle/>
              <a:p>
                <a:endParaRPr lang="en-US"/>
              </a:p>
            </p:txBody>
          </p:sp>
          <p:sp>
            <p:nvSpPr>
              <p:cNvPr id="24" name="Text Box 26"/>
              <p:cNvSpPr txBox="1">
                <a:spLocks noChangeArrowheads="1"/>
              </p:cNvSpPr>
              <p:nvPr/>
            </p:nvSpPr>
            <p:spPr bwMode="auto">
              <a:xfrm>
                <a:off x="7126287" y="5014913"/>
                <a:ext cx="1082348" cy="400110"/>
              </a:xfrm>
              <a:prstGeom prst="rect">
                <a:avLst/>
              </a:prstGeom>
              <a:noFill/>
              <a:ln w="19050">
                <a:noFill/>
                <a:miter lim="800000"/>
                <a:headEnd/>
                <a:tailEnd/>
              </a:ln>
              <a:effectLst/>
            </p:spPr>
            <p:txBody>
              <a:bodyPr wrap="none">
                <a:spAutoFit/>
              </a:bodyPr>
              <a:lstStyle/>
              <a:p>
                <a:r>
                  <a:rPr lang="en-US" altLang="zh-TW" sz="2000" dirty="0">
                    <a:sym typeface="Symbol" pitchFamily="18" charset="2"/>
                  </a:rPr>
                  <a:t>small </a:t>
                </a:r>
                <a:r>
                  <a:rPr lang="en-US" altLang="zh-TW" sz="2000" baseline="-25000" dirty="0">
                    <a:sym typeface="Symbol" pitchFamily="18" charset="2"/>
                  </a:rPr>
                  <a:t>1</a:t>
                </a:r>
                <a:endParaRPr lang="en-US" altLang="zh-TW" sz="2000" dirty="0"/>
              </a:p>
            </p:txBody>
          </p:sp>
          <p:sp>
            <p:nvSpPr>
              <p:cNvPr id="25" name="Text Box 28"/>
              <p:cNvSpPr txBox="1">
                <a:spLocks noChangeArrowheads="1"/>
              </p:cNvSpPr>
              <p:nvPr/>
            </p:nvSpPr>
            <p:spPr bwMode="auto">
              <a:xfrm>
                <a:off x="7037387" y="5700713"/>
                <a:ext cx="1394934" cy="400110"/>
              </a:xfrm>
              <a:prstGeom prst="rect">
                <a:avLst/>
              </a:prstGeom>
              <a:noFill/>
              <a:ln w="9525">
                <a:noFill/>
                <a:miter lim="800000"/>
                <a:headEnd/>
                <a:tailEnd/>
              </a:ln>
              <a:effectLst/>
            </p:spPr>
            <p:txBody>
              <a:bodyPr wrap="none">
                <a:spAutoFit/>
              </a:bodyPr>
              <a:lstStyle/>
              <a:p>
                <a:r>
                  <a:rPr lang="en-US" altLang="zh-TW" sz="2000">
                    <a:sym typeface="Symbol" pitchFamily="18" charset="2"/>
                  </a:rPr>
                  <a:t>medium </a:t>
                </a:r>
                <a:r>
                  <a:rPr lang="en-US" altLang="zh-TW" sz="2000" baseline="-25000">
                    <a:sym typeface="Symbol" pitchFamily="18" charset="2"/>
                  </a:rPr>
                  <a:t>1</a:t>
                </a:r>
                <a:endParaRPr lang="en-US" altLang="zh-TW" sz="2000"/>
              </a:p>
            </p:txBody>
          </p:sp>
          <p:sp>
            <p:nvSpPr>
              <p:cNvPr id="26" name="Text Box 29"/>
              <p:cNvSpPr txBox="1">
                <a:spLocks noChangeArrowheads="1"/>
              </p:cNvSpPr>
              <p:nvPr/>
            </p:nvSpPr>
            <p:spPr bwMode="auto">
              <a:xfrm>
                <a:off x="6424612" y="6035675"/>
                <a:ext cx="1053494" cy="400110"/>
              </a:xfrm>
              <a:prstGeom prst="rect">
                <a:avLst/>
              </a:prstGeom>
              <a:noFill/>
              <a:ln w="9525">
                <a:noFill/>
                <a:miter lim="800000"/>
                <a:headEnd/>
                <a:tailEnd/>
              </a:ln>
              <a:effectLst/>
            </p:spPr>
            <p:txBody>
              <a:bodyPr wrap="none">
                <a:spAutoFit/>
              </a:bodyPr>
              <a:lstStyle/>
              <a:p>
                <a:r>
                  <a:rPr lang="en-US" altLang="zh-TW" sz="2000" dirty="0">
                    <a:sym typeface="Symbol" pitchFamily="18" charset="2"/>
                  </a:rPr>
                  <a:t>large </a:t>
                </a:r>
                <a:r>
                  <a:rPr lang="en-US" altLang="zh-TW" sz="2000" baseline="-25000" dirty="0">
                    <a:sym typeface="Symbol" pitchFamily="18" charset="2"/>
                  </a:rPr>
                  <a:t>1</a:t>
                </a:r>
                <a:endParaRPr lang="en-US" altLang="zh-TW" sz="2000" dirty="0"/>
              </a:p>
            </p:txBody>
          </p:sp>
          <p:sp>
            <p:nvSpPr>
              <p:cNvPr id="27" name="Line 17"/>
              <p:cNvSpPr>
                <a:spLocks noChangeShapeType="1"/>
              </p:cNvSpPr>
              <p:nvPr/>
            </p:nvSpPr>
            <p:spPr bwMode="auto">
              <a:xfrm>
                <a:off x="6010275" y="6488113"/>
                <a:ext cx="2174875" cy="0"/>
              </a:xfrm>
              <a:prstGeom prst="line">
                <a:avLst/>
              </a:prstGeom>
              <a:noFill/>
              <a:ln w="38100">
                <a:solidFill>
                  <a:schemeClr val="tx1"/>
                </a:solidFill>
                <a:round/>
                <a:headEnd/>
                <a:tailEnd type="triangle" w="med" len="med"/>
              </a:ln>
              <a:effectLst/>
            </p:spPr>
            <p:txBody>
              <a:bodyPr wrap="none" anchor="ctr"/>
              <a:lstStyle/>
              <a:p>
                <a:endParaRPr lang="en-US"/>
              </a:p>
            </p:txBody>
          </p:sp>
          <p:graphicFrame>
            <p:nvGraphicFramePr>
              <p:cNvPr id="28" name="Object 27"/>
              <p:cNvGraphicFramePr>
                <a:graphicFrameLocks noChangeAspect="1"/>
              </p:cNvGraphicFramePr>
              <p:nvPr/>
            </p:nvGraphicFramePr>
            <p:xfrm>
              <a:off x="5410200" y="5334000"/>
              <a:ext cx="508000" cy="698500"/>
            </p:xfrm>
            <a:graphic>
              <a:graphicData uri="http://schemas.openxmlformats.org/presentationml/2006/ole">
                <mc:AlternateContent xmlns:mc="http://schemas.openxmlformats.org/markup-compatibility/2006">
                  <mc:Choice xmlns:v="urn:schemas-microsoft-com:vml" Requires="v">
                    <p:oleObj spid="_x0000_s56465" name="Equation" r:id="rId17" imgW="507960" imgH="698400" progId="Equation.DSMT4">
                      <p:embed/>
                    </p:oleObj>
                  </mc:Choice>
                  <mc:Fallback>
                    <p:oleObj name="Equation" r:id="rId17" imgW="507960" imgH="69840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410200" y="5334000"/>
                            <a:ext cx="5080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sp>
        <p:nvSpPr>
          <p:cNvPr id="31" name="Text Box 30"/>
          <p:cNvSpPr txBox="1">
            <a:spLocks noChangeArrowheads="1"/>
          </p:cNvSpPr>
          <p:nvPr/>
        </p:nvSpPr>
        <p:spPr bwMode="auto">
          <a:xfrm>
            <a:off x="0" y="5381298"/>
            <a:ext cx="6400800" cy="646331"/>
          </a:xfrm>
          <a:prstGeom prst="rect">
            <a:avLst/>
          </a:prstGeom>
          <a:noFill/>
          <a:ln w="9525">
            <a:noFill/>
            <a:miter lim="800000"/>
            <a:headEnd/>
            <a:tailEnd/>
          </a:ln>
          <a:effectLst/>
        </p:spPr>
        <p:txBody>
          <a:bodyPr wrap="square">
            <a:spAutoFit/>
          </a:bodyPr>
          <a:lstStyle/>
          <a:p>
            <a:pPr marL="973138" indent="-973138"/>
            <a:r>
              <a:rPr lang="en-US" altLang="zh-TW" sz="1800" dirty="0">
                <a:solidFill>
                  <a:srgbClr val="0070C0"/>
                </a:solidFill>
                <a:sym typeface="Symbol" pitchFamily="18" charset="2"/>
              </a:rPr>
              <a:t>small </a:t>
            </a:r>
            <a:r>
              <a:rPr lang="en-US" altLang="zh-TW" sz="1800" baseline="-25000" dirty="0">
                <a:solidFill>
                  <a:srgbClr val="0070C0"/>
                </a:solidFill>
                <a:sym typeface="Symbol" pitchFamily="18" charset="2"/>
              </a:rPr>
              <a:t>1</a:t>
            </a:r>
            <a:r>
              <a:rPr lang="en-US" altLang="zh-TW" sz="1800" dirty="0">
                <a:solidFill>
                  <a:srgbClr val="0070C0"/>
                </a:solidFill>
                <a:sym typeface="Symbol" pitchFamily="18" charset="2"/>
              </a:rPr>
              <a:t>: </a:t>
            </a:r>
            <a:r>
              <a:rPr lang="en-US" altLang="zh-TW" sz="1800" dirty="0" smtClean="0">
                <a:solidFill>
                  <a:srgbClr val="0070C0"/>
                </a:solidFill>
                <a:sym typeface="Symbol" pitchFamily="18" charset="2"/>
              </a:rPr>
              <a:t>	surface </a:t>
            </a:r>
            <a:r>
              <a:rPr lang="en-US" altLang="zh-TW" sz="1800" dirty="0" err="1" smtClean="0">
                <a:solidFill>
                  <a:srgbClr val="0070C0"/>
                </a:solidFill>
                <a:sym typeface="Symbol" pitchFamily="18" charset="2"/>
              </a:rPr>
              <a:t>rxn</a:t>
            </a:r>
            <a:r>
              <a:rPr lang="en-US" altLang="zh-TW" sz="1800" dirty="0" smtClean="0">
                <a:solidFill>
                  <a:srgbClr val="0070C0"/>
                </a:solidFill>
                <a:sym typeface="Symbol" pitchFamily="18" charset="2"/>
              </a:rPr>
              <a:t> control, significant </a:t>
            </a:r>
            <a:r>
              <a:rPr lang="en-US" altLang="zh-TW" sz="1800" dirty="0">
                <a:solidFill>
                  <a:srgbClr val="0070C0"/>
                </a:solidFill>
                <a:sym typeface="Symbol" pitchFamily="18" charset="2"/>
              </a:rPr>
              <a:t>amount of reactant diffuses </a:t>
            </a:r>
            <a:r>
              <a:rPr lang="en-US" altLang="zh-TW" sz="1800" dirty="0" smtClean="0">
                <a:solidFill>
                  <a:srgbClr val="0070C0"/>
                </a:solidFill>
                <a:sym typeface="Symbol" pitchFamily="18" charset="2"/>
              </a:rPr>
              <a:t>into pellet </a:t>
            </a:r>
            <a:r>
              <a:rPr lang="en-US" altLang="zh-TW" sz="1800" dirty="0">
                <a:solidFill>
                  <a:srgbClr val="0070C0"/>
                </a:solidFill>
                <a:sym typeface="Symbol" pitchFamily="18" charset="2"/>
              </a:rPr>
              <a:t>interior </a:t>
            </a:r>
            <a:r>
              <a:rPr lang="en-US" altLang="zh-TW" sz="1800" dirty="0" smtClean="0">
                <a:solidFill>
                  <a:srgbClr val="0070C0"/>
                </a:solidFill>
                <a:sym typeface="Symbol" pitchFamily="18" charset="2"/>
              </a:rPr>
              <a:t>w/out reacting</a:t>
            </a:r>
            <a:endParaRPr lang="en-US" altLang="zh-TW" sz="1800" dirty="0">
              <a:solidFill>
                <a:srgbClr val="0070C0"/>
              </a:solidFill>
              <a:sym typeface="Symbol" pitchFamily="18" charset="2"/>
            </a:endParaRPr>
          </a:p>
        </p:txBody>
      </p:sp>
      <p:sp>
        <p:nvSpPr>
          <p:cNvPr id="32" name="Rectangle 31"/>
          <p:cNvSpPr/>
          <p:nvPr/>
        </p:nvSpPr>
        <p:spPr>
          <a:xfrm>
            <a:off x="0" y="5979634"/>
            <a:ext cx="9144000" cy="646331"/>
          </a:xfrm>
          <a:prstGeom prst="rect">
            <a:avLst/>
          </a:prstGeom>
        </p:spPr>
        <p:txBody>
          <a:bodyPr wrap="square">
            <a:spAutoFit/>
          </a:bodyPr>
          <a:lstStyle/>
          <a:p>
            <a:pPr marL="914400" indent="-914400"/>
            <a:r>
              <a:rPr lang="en-US" altLang="zh-TW" dirty="0">
                <a:solidFill>
                  <a:srgbClr val="A800D0"/>
                </a:solidFill>
                <a:sym typeface="Symbol" pitchFamily="18" charset="2"/>
              </a:rPr>
              <a:t>large </a:t>
            </a:r>
            <a:r>
              <a:rPr lang="en-US" altLang="zh-TW" baseline="-25000" dirty="0">
                <a:solidFill>
                  <a:srgbClr val="A800D0"/>
                </a:solidFill>
                <a:sym typeface="Symbol" pitchFamily="18" charset="2"/>
              </a:rPr>
              <a:t>1</a:t>
            </a:r>
            <a:r>
              <a:rPr lang="en-US" altLang="zh-TW" dirty="0">
                <a:solidFill>
                  <a:srgbClr val="A800D0"/>
                </a:solidFill>
                <a:sym typeface="Symbol" pitchFamily="18" charset="2"/>
              </a:rPr>
              <a:t>: surface </a:t>
            </a:r>
            <a:r>
              <a:rPr lang="en-US" altLang="zh-TW" dirty="0" err="1" smtClean="0">
                <a:solidFill>
                  <a:srgbClr val="A800D0"/>
                </a:solidFill>
                <a:sym typeface="Symbol" pitchFamily="18" charset="2"/>
              </a:rPr>
              <a:t>rxn</a:t>
            </a:r>
            <a:r>
              <a:rPr lang="en-US" altLang="zh-TW" dirty="0" smtClean="0">
                <a:solidFill>
                  <a:srgbClr val="A800D0"/>
                </a:solidFill>
                <a:sym typeface="Symbol" pitchFamily="18" charset="2"/>
              </a:rPr>
              <a:t> </a:t>
            </a:r>
            <a:r>
              <a:rPr lang="en-US" altLang="zh-TW" dirty="0">
                <a:solidFill>
                  <a:srgbClr val="A800D0"/>
                </a:solidFill>
                <a:sym typeface="Symbol" pitchFamily="18" charset="2"/>
              </a:rPr>
              <a:t>is </a:t>
            </a:r>
            <a:r>
              <a:rPr lang="en-US" altLang="zh-TW" dirty="0" smtClean="0">
                <a:solidFill>
                  <a:srgbClr val="A800D0"/>
                </a:solidFill>
                <a:sym typeface="Symbol" pitchFamily="18" charset="2"/>
              </a:rPr>
              <a:t>rapid, reactant </a:t>
            </a:r>
            <a:r>
              <a:rPr lang="en-US" altLang="zh-TW" dirty="0">
                <a:solidFill>
                  <a:srgbClr val="A800D0"/>
                </a:solidFill>
                <a:sym typeface="Symbol" pitchFamily="18" charset="2"/>
              </a:rPr>
              <a:t>is consumed very closed to the external </a:t>
            </a:r>
            <a:r>
              <a:rPr lang="en-US" altLang="zh-TW" dirty="0" smtClean="0">
                <a:solidFill>
                  <a:srgbClr val="A800D0"/>
                </a:solidFill>
                <a:sym typeface="Symbol" pitchFamily="18" charset="2"/>
              </a:rPr>
              <a:t>surface of pellet (</a:t>
            </a:r>
            <a:r>
              <a:rPr lang="en-US" altLang="zh-TW" dirty="0">
                <a:solidFill>
                  <a:srgbClr val="A800D0"/>
                </a:solidFill>
                <a:sym typeface="Symbol" pitchFamily="18" charset="2"/>
              </a:rPr>
              <a:t>A waste of precious </a:t>
            </a:r>
            <a:r>
              <a:rPr lang="en-US" altLang="zh-TW" dirty="0" smtClean="0">
                <a:solidFill>
                  <a:srgbClr val="A800D0"/>
                </a:solidFill>
                <a:sym typeface="Symbol" pitchFamily="18" charset="2"/>
              </a:rPr>
              <a:t>metal inside of pellet)</a:t>
            </a:r>
            <a:endParaRPr lang="en-US" altLang="zh-TW" dirty="0">
              <a:solidFill>
                <a:srgbClr val="A800D0"/>
              </a:solidFill>
              <a:sym typeface="Symbol" pitchFamily="18" charset="2"/>
            </a:endParaRPr>
          </a:p>
        </p:txBody>
      </p:sp>
    </p:spTree>
    <p:extLst>
      <p:ext uri="{BB962C8B-B14F-4D97-AF65-F5344CB8AC3E}">
        <p14:creationId xmlns:p14="http://schemas.microsoft.com/office/powerpoint/2010/main" val="3222749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anim calcmode="lin" valueType="num">
                                      <p:cBhvr>
                                        <p:cTn id="7" dur="500" fill="hold"/>
                                        <p:tgtEl>
                                          <p:spTgt spid="5124"/>
                                        </p:tgtEl>
                                        <p:attrNameLst>
                                          <p:attrName>ppt_w</p:attrName>
                                        </p:attrNameLst>
                                      </p:cBhvr>
                                      <p:tavLst>
                                        <p:tav tm="0">
                                          <p:val>
                                            <p:fltVal val="0"/>
                                          </p:val>
                                        </p:tav>
                                        <p:tav tm="100000">
                                          <p:val>
                                            <p:strVal val="#ppt_w"/>
                                          </p:val>
                                        </p:tav>
                                      </p:tavLst>
                                    </p:anim>
                                    <p:anim calcmode="lin" valueType="num">
                                      <p:cBhvr>
                                        <p:cTn id="8" dur="500" fill="hold"/>
                                        <p:tgtEl>
                                          <p:spTgt spid="5124"/>
                                        </p:tgtEl>
                                        <p:attrNameLst>
                                          <p:attrName>ppt_h</p:attrName>
                                        </p:attrNameLst>
                                      </p:cBhvr>
                                      <p:tavLst>
                                        <p:tav tm="0">
                                          <p:val>
                                            <p:fltVal val="0"/>
                                          </p:val>
                                        </p:tav>
                                        <p:tav tm="100000">
                                          <p:val>
                                            <p:strVal val="#ppt_h"/>
                                          </p:val>
                                        </p:tav>
                                      </p:tavLst>
                                    </p:anim>
                                    <p:animEffect transition="in" filter="fade">
                                      <p:cBhvr>
                                        <p:cTn id="9" dur="500"/>
                                        <p:tgtEl>
                                          <p:spTgt spid="512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123"/>
                                        </p:tgtEl>
                                        <p:attrNameLst>
                                          <p:attrName>style.visibility</p:attrName>
                                        </p:attrNameLst>
                                      </p:cBhvr>
                                      <p:to>
                                        <p:strVal val="visible"/>
                                      </p:to>
                                    </p:set>
                                    <p:anim calcmode="lin" valueType="num">
                                      <p:cBhvr>
                                        <p:cTn id="14" dur="500" fill="hold"/>
                                        <p:tgtEl>
                                          <p:spTgt spid="5123"/>
                                        </p:tgtEl>
                                        <p:attrNameLst>
                                          <p:attrName>ppt_w</p:attrName>
                                        </p:attrNameLst>
                                      </p:cBhvr>
                                      <p:tavLst>
                                        <p:tav tm="0">
                                          <p:val>
                                            <p:fltVal val="0"/>
                                          </p:val>
                                        </p:tav>
                                        <p:tav tm="100000">
                                          <p:val>
                                            <p:strVal val="#ppt_w"/>
                                          </p:val>
                                        </p:tav>
                                      </p:tavLst>
                                    </p:anim>
                                    <p:anim calcmode="lin" valueType="num">
                                      <p:cBhvr>
                                        <p:cTn id="15" dur="500" fill="hold"/>
                                        <p:tgtEl>
                                          <p:spTgt spid="5123"/>
                                        </p:tgtEl>
                                        <p:attrNameLst>
                                          <p:attrName>ppt_h</p:attrName>
                                        </p:attrNameLst>
                                      </p:cBhvr>
                                      <p:tavLst>
                                        <p:tav tm="0">
                                          <p:val>
                                            <p:fltVal val="0"/>
                                          </p:val>
                                        </p:tav>
                                        <p:tav tm="100000">
                                          <p:val>
                                            <p:strVal val="#ppt_h"/>
                                          </p:val>
                                        </p:tav>
                                      </p:tavLst>
                                    </p:anim>
                                    <p:animEffect transition="in" filter="fade">
                                      <p:cBhvr>
                                        <p:cTn id="16" dur="500"/>
                                        <p:tgtEl>
                                          <p:spTgt spid="512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left)">
                                      <p:cBhvr>
                                        <p:cTn id="28" dur="10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left)">
                                      <p:cBhvr>
                                        <p:cTn id="33" dur="20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grpId="0" nodeType="clickEffect">
                                  <p:stCondLst>
                                    <p:cond delay="0"/>
                                  </p:stCondLst>
                                  <p:iterate type="lt">
                                    <p:tmPct val="50000"/>
                                  </p:iterate>
                                  <p:childTnLst>
                                    <p:set>
                                      <p:cBhvr>
                                        <p:cTn id="37" dur="1" fill="hold">
                                          <p:stCondLst>
                                            <p:cond delay="0"/>
                                          </p:stCondLst>
                                        </p:cTn>
                                        <p:tgtEl>
                                          <p:spTgt spid="12"/>
                                        </p:tgtEl>
                                        <p:attrNameLst>
                                          <p:attrName>style.visibility</p:attrName>
                                        </p:attrNameLst>
                                      </p:cBhvr>
                                      <p:to>
                                        <p:strVal val="visible"/>
                                      </p:to>
                                    </p:set>
                                    <p:anim calcmode="discrete" valueType="clr">
                                      <p:cBhvr override="childStyle">
                                        <p:cTn id="38" dur="80"/>
                                        <p:tgtEl>
                                          <p:spTgt spid="12"/>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12"/>
                                        </p:tgtEl>
                                        <p:attrNameLst>
                                          <p:attrName>fillcolor</p:attrName>
                                        </p:attrNameLst>
                                      </p:cBhvr>
                                      <p:tavLst>
                                        <p:tav tm="0">
                                          <p:val>
                                            <p:clrVal>
                                              <a:schemeClr val="accent2"/>
                                            </p:clrVal>
                                          </p:val>
                                        </p:tav>
                                        <p:tav tm="50000">
                                          <p:val>
                                            <p:clrVal>
                                              <a:schemeClr val="hlink"/>
                                            </p:clrVal>
                                          </p:val>
                                        </p:tav>
                                      </p:tavLst>
                                    </p:anim>
                                    <p:set>
                                      <p:cBhvr>
                                        <p:cTn id="40" dur="80"/>
                                        <p:tgtEl>
                                          <p:spTgt spid="12"/>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wipe(left)">
                                      <p:cBhvr>
                                        <p:cTn id="45" dur="10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53" presetClass="entr" presetSubtype="0"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 calcmode="lin" valueType="num">
                                      <p:cBhvr>
                                        <p:cTn id="54" dur="500" fill="hold"/>
                                        <p:tgtEl>
                                          <p:spTgt spid="16"/>
                                        </p:tgtEl>
                                        <p:attrNameLst>
                                          <p:attrName>ppt_w</p:attrName>
                                        </p:attrNameLst>
                                      </p:cBhvr>
                                      <p:tavLst>
                                        <p:tav tm="0">
                                          <p:val>
                                            <p:fltVal val="0"/>
                                          </p:val>
                                        </p:tav>
                                        <p:tav tm="100000">
                                          <p:val>
                                            <p:strVal val="#ppt_w"/>
                                          </p:val>
                                        </p:tav>
                                      </p:tavLst>
                                    </p:anim>
                                    <p:anim calcmode="lin" valueType="num">
                                      <p:cBhvr>
                                        <p:cTn id="55" dur="500" fill="hold"/>
                                        <p:tgtEl>
                                          <p:spTgt spid="16"/>
                                        </p:tgtEl>
                                        <p:attrNameLst>
                                          <p:attrName>ppt_h</p:attrName>
                                        </p:attrNameLst>
                                      </p:cBhvr>
                                      <p:tavLst>
                                        <p:tav tm="0">
                                          <p:val>
                                            <p:fltVal val="0"/>
                                          </p:val>
                                        </p:tav>
                                        <p:tav tm="100000">
                                          <p:val>
                                            <p:strVal val="#ppt_h"/>
                                          </p:val>
                                        </p:tav>
                                      </p:tavLst>
                                    </p:anim>
                                    <p:animEffect transition="in" filter="fade">
                                      <p:cBhvr>
                                        <p:cTn id="56" dur="500"/>
                                        <p:tgtEl>
                                          <p:spTgt spid="16"/>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5130"/>
                                        </p:tgtEl>
                                        <p:attrNameLst>
                                          <p:attrName>style.visibility</p:attrName>
                                        </p:attrNameLst>
                                      </p:cBhvr>
                                      <p:to>
                                        <p:strVal val="visible"/>
                                      </p:to>
                                    </p:set>
                                    <p:animEffect transition="in" filter="wipe(left)">
                                      <p:cBhvr>
                                        <p:cTn id="61" dur="1000"/>
                                        <p:tgtEl>
                                          <p:spTgt spid="5130"/>
                                        </p:tgtEl>
                                      </p:cBhvr>
                                    </p:animEffect>
                                  </p:childTnLst>
                                </p:cTn>
                              </p:par>
                            </p:childTnLst>
                          </p:cTn>
                        </p:par>
                      </p:childTnLst>
                    </p:cTn>
                  </p:par>
                  <p:par>
                    <p:cTn id="62" fill="hold">
                      <p:stCondLst>
                        <p:cond delay="indefinite"/>
                      </p:stCondLst>
                      <p:childTnLst>
                        <p:par>
                          <p:cTn id="63" fill="hold">
                            <p:stCondLst>
                              <p:cond delay="0"/>
                            </p:stCondLst>
                            <p:childTnLst>
                              <p:par>
                                <p:cTn id="64" presetID="5" presetClass="entr" presetSubtype="10" fill="hold" nodeType="clickEffect">
                                  <p:stCondLst>
                                    <p:cond delay="0"/>
                                  </p:stCondLst>
                                  <p:childTnLst>
                                    <p:set>
                                      <p:cBhvr>
                                        <p:cTn id="65" dur="1" fill="hold">
                                          <p:stCondLst>
                                            <p:cond delay="0"/>
                                          </p:stCondLst>
                                        </p:cTn>
                                        <p:tgtEl>
                                          <p:spTgt spid="30"/>
                                        </p:tgtEl>
                                        <p:attrNameLst>
                                          <p:attrName>style.visibility</p:attrName>
                                        </p:attrNameLst>
                                      </p:cBhvr>
                                      <p:to>
                                        <p:strVal val="visible"/>
                                      </p:to>
                                    </p:set>
                                    <p:animEffect transition="in" filter="checkerboard(across)">
                                      <p:cBhvr>
                                        <p:cTn id="66" dur="500"/>
                                        <p:tgtEl>
                                          <p:spTgt spid="30"/>
                                        </p:tgtEl>
                                      </p:cBhvr>
                                    </p:animEffect>
                                  </p:childTnLst>
                                </p:cTn>
                              </p:par>
                            </p:childTnLst>
                          </p:cTn>
                        </p:par>
                        <p:par>
                          <p:cTn id="67" fill="hold">
                            <p:stCondLst>
                              <p:cond delay="500"/>
                            </p:stCondLst>
                            <p:childTnLst>
                              <p:par>
                                <p:cTn id="68" presetID="9" presetClass="entr" presetSubtype="0" fill="hold" grpId="0" nodeType="afterEffect">
                                  <p:stCondLst>
                                    <p:cond delay="0"/>
                                  </p:stCondLst>
                                  <p:childTnLst>
                                    <p:set>
                                      <p:cBhvr>
                                        <p:cTn id="69" dur="1" fill="hold">
                                          <p:stCondLst>
                                            <p:cond delay="0"/>
                                          </p:stCondLst>
                                        </p:cTn>
                                        <p:tgtEl>
                                          <p:spTgt spid="31"/>
                                        </p:tgtEl>
                                        <p:attrNameLst>
                                          <p:attrName>style.visibility</p:attrName>
                                        </p:attrNameLst>
                                      </p:cBhvr>
                                      <p:to>
                                        <p:strVal val="visible"/>
                                      </p:to>
                                    </p:set>
                                    <p:animEffect transition="in" filter="dissolve">
                                      <p:cBhvr>
                                        <p:cTn id="70" dur="500"/>
                                        <p:tgtEl>
                                          <p:spTgt spid="31"/>
                                        </p:tgtEl>
                                      </p:cBhvr>
                                    </p:animEffect>
                                  </p:childTnLst>
                                </p:cTn>
                              </p:par>
                            </p:childTnLst>
                          </p:cTn>
                        </p:par>
                        <p:par>
                          <p:cTn id="71" fill="hold">
                            <p:stCondLst>
                              <p:cond delay="1000"/>
                            </p:stCondLst>
                            <p:childTnLst>
                              <p:par>
                                <p:cTn id="72" presetID="9" presetClass="entr" presetSubtype="0" fill="hold" grpId="0" nodeType="afterEffect">
                                  <p:stCondLst>
                                    <p:cond delay="0"/>
                                  </p:stCondLst>
                                  <p:childTnLst>
                                    <p:set>
                                      <p:cBhvr>
                                        <p:cTn id="73" dur="1" fill="hold">
                                          <p:stCondLst>
                                            <p:cond delay="0"/>
                                          </p:stCondLst>
                                        </p:cTn>
                                        <p:tgtEl>
                                          <p:spTgt spid="32"/>
                                        </p:tgtEl>
                                        <p:attrNameLst>
                                          <p:attrName>style.visibility</p:attrName>
                                        </p:attrNameLst>
                                      </p:cBhvr>
                                      <p:to>
                                        <p:strVal val="visible"/>
                                      </p:to>
                                    </p:set>
                                    <p:animEffect transition="in" filter="dissolve">
                                      <p:cBhvr>
                                        <p:cTn id="74"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4" grpId="0"/>
      <p:bldP spid="16" grpId="0"/>
      <p:bldP spid="31" grpId="0"/>
      <p:bldP spid="3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5091" name="Object 3"/>
          <p:cNvGraphicFramePr>
            <a:graphicFrameLocks noChangeAspect="1"/>
          </p:cNvGraphicFramePr>
          <p:nvPr>
            <p:extLst/>
          </p:nvPr>
        </p:nvGraphicFramePr>
        <p:xfrm>
          <a:off x="742950" y="1930618"/>
          <a:ext cx="7258050" cy="723900"/>
        </p:xfrm>
        <a:graphic>
          <a:graphicData uri="http://schemas.openxmlformats.org/presentationml/2006/ole">
            <mc:AlternateContent xmlns:mc="http://schemas.openxmlformats.org/markup-compatibility/2006">
              <mc:Choice xmlns:v="urn:schemas-microsoft-com:vml" Requires="v">
                <p:oleObj spid="_x0000_s57465" name="Equation" r:id="rId3" imgW="7835760" imgH="723600" progId="Equation.DSMT4">
                  <p:embed/>
                </p:oleObj>
              </mc:Choice>
              <mc:Fallback>
                <p:oleObj name="Equation" r:id="rId3" imgW="7835760" imgH="7236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2950" y="1930618"/>
                        <a:ext cx="72580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345093" name="Object 5"/>
          <p:cNvGraphicFramePr>
            <a:graphicFrameLocks noChangeAspect="1"/>
          </p:cNvGraphicFramePr>
          <p:nvPr>
            <p:extLst/>
          </p:nvPr>
        </p:nvGraphicFramePr>
        <p:xfrm>
          <a:off x="2343150" y="2786063"/>
          <a:ext cx="4457700" cy="719137"/>
        </p:xfrm>
        <a:graphic>
          <a:graphicData uri="http://schemas.openxmlformats.org/presentationml/2006/ole">
            <mc:AlternateContent xmlns:mc="http://schemas.openxmlformats.org/markup-compatibility/2006">
              <mc:Choice xmlns:v="urn:schemas-microsoft-com:vml" Requires="v">
                <p:oleObj spid="_x0000_s57466" name="Equation" r:id="rId5" imgW="4851360" imgH="723600" progId="Equation.DSMT4">
                  <p:embed/>
                </p:oleObj>
              </mc:Choice>
              <mc:Fallback>
                <p:oleObj name="Equation" r:id="rId5" imgW="4851360" imgH="723600" progId="Equation.DSMT4">
                  <p:embed/>
                  <p:pic>
                    <p:nvPicPr>
                      <p:cNvPr id="0" name=""/>
                      <p:cNvPicPr>
                        <a:picLocks noChangeAspect="1" noChangeArrowheads="1"/>
                      </p:cNvPicPr>
                      <p:nvPr/>
                    </p:nvPicPr>
                    <p:blipFill>
                      <a:blip r:embed="rId6"/>
                      <a:srcRect/>
                      <a:stretch>
                        <a:fillRect/>
                      </a:stretch>
                    </p:blipFill>
                    <p:spPr bwMode="auto">
                      <a:xfrm>
                        <a:off x="2343150" y="2786063"/>
                        <a:ext cx="44577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2" name="Title 21"/>
          <p:cNvSpPr>
            <a:spLocks noGrp="1"/>
          </p:cNvSpPr>
          <p:nvPr>
            <p:ph type="title"/>
          </p:nvPr>
        </p:nvSpPr>
        <p:spPr/>
        <p:txBody>
          <a:bodyPr/>
          <a:lstStyle/>
          <a:p>
            <a:r>
              <a:rPr lang="en-US" dirty="0" smtClean="0"/>
              <a:t>Internal Effectiveness Factor, </a:t>
            </a:r>
            <a:r>
              <a:rPr lang="en-US" dirty="0" smtClean="0">
                <a:latin typeface="Symbol" pitchFamily="18" charset="2"/>
              </a:rPr>
              <a:t>h</a:t>
            </a:r>
            <a:endParaRPr lang="en-US" dirty="0"/>
          </a:p>
        </p:txBody>
      </p:sp>
      <p:sp>
        <p:nvSpPr>
          <p:cNvPr id="23" name="TextBox 22"/>
          <p:cNvSpPr txBox="1"/>
          <p:nvPr/>
        </p:nvSpPr>
        <p:spPr>
          <a:xfrm>
            <a:off x="533400" y="3657600"/>
            <a:ext cx="5681427" cy="400110"/>
          </a:xfrm>
          <a:prstGeom prst="rect">
            <a:avLst/>
          </a:prstGeom>
          <a:noFill/>
        </p:spPr>
        <p:txBody>
          <a:bodyPr wrap="none" rtlCol="0">
            <a:spAutoFit/>
          </a:bodyPr>
          <a:lstStyle/>
          <a:p>
            <a:r>
              <a:rPr lang="en-US" sz="2000" dirty="0" smtClean="0"/>
              <a:t>For example, when n=1 (1</a:t>
            </a:r>
            <a:r>
              <a:rPr lang="en-US" sz="2000" baseline="30000" dirty="0" smtClean="0"/>
              <a:t>st</a:t>
            </a:r>
            <a:r>
              <a:rPr lang="en-US" sz="2000" dirty="0" smtClean="0"/>
              <a:t> order kinetics, -</a:t>
            </a:r>
            <a:r>
              <a:rPr lang="en-US" sz="2000" dirty="0" err="1" smtClean="0"/>
              <a:t>r’’</a:t>
            </a:r>
            <a:r>
              <a:rPr lang="en-US" sz="2000" baseline="-25000" dirty="0" err="1" smtClean="0"/>
              <a:t>As</a:t>
            </a:r>
            <a:r>
              <a:rPr lang="en-US" sz="2000" dirty="0" smtClean="0"/>
              <a:t> )</a:t>
            </a:r>
          </a:p>
        </p:txBody>
      </p:sp>
      <p:graphicFrame>
        <p:nvGraphicFramePr>
          <p:cNvPr id="24" name="Object 23"/>
          <p:cNvGraphicFramePr>
            <a:graphicFrameLocks noChangeAspect="1"/>
          </p:cNvGraphicFramePr>
          <p:nvPr>
            <p:extLst/>
          </p:nvPr>
        </p:nvGraphicFramePr>
        <p:xfrm>
          <a:off x="6000750" y="4171950"/>
          <a:ext cx="3073400" cy="1320800"/>
        </p:xfrm>
        <a:graphic>
          <a:graphicData uri="http://schemas.openxmlformats.org/presentationml/2006/ole">
            <mc:AlternateContent xmlns:mc="http://schemas.openxmlformats.org/markup-compatibility/2006">
              <mc:Choice xmlns:v="urn:schemas-microsoft-com:vml" Requires="v">
                <p:oleObj spid="_x0000_s57467" name="Equation" r:id="rId7" imgW="3073320" imgH="1320480" progId="Equation.DSMT4">
                  <p:embed/>
                </p:oleObj>
              </mc:Choice>
              <mc:Fallback>
                <p:oleObj name="Equation" r:id="rId7" imgW="3073320" imgH="1320480" progId="Equation.DSMT4">
                  <p:embed/>
                  <p:pic>
                    <p:nvPicPr>
                      <p:cNvPr id="0" name=""/>
                      <p:cNvPicPr>
                        <a:picLocks noChangeAspect="1" noChangeArrowheads="1"/>
                      </p:cNvPicPr>
                      <p:nvPr/>
                    </p:nvPicPr>
                    <p:blipFill>
                      <a:blip r:embed="rId8"/>
                      <a:srcRect/>
                      <a:stretch>
                        <a:fillRect/>
                      </a:stretch>
                    </p:blipFill>
                    <p:spPr bwMode="auto">
                      <a:xfrm>
                        <a:off x="6000750" y="4171950"/>
                        <a:ext cx="3073400" cy="1320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24"/>
          <p:cNvGraphicFramePr>
            <a:graphicFrameLocks noChangeAspect="1"/>
          </p:cNvGraphicFramePr>
          <p:nvPr>
            <p:extLst/>
          </p:nvPr>
        </p:nvGraphicFramePr>
        <p:xfrm>
          <a:off x="136634" y="5638800"/>
          <a:ext cx="3175000" cy="838200"/>
        </p:xfrm>
        <a:graphic>
          <a:graphicData uri="http://schemas.openxmlformats.org/presentationml/2006/ole">
            <mc:AlternateContent xmlns:mc="http://schemas.openxmlformats.org/markup-compatibility/2006">
              <mc:Choice xmlns:v="urn:schemas-microsoft-com:vml" Requires="v">
                <p:oleObj spid="_x0000_s57468" name="Equation" r:id="rId9" imgW="3174840" imgH="838080" progId="Equation.DSMT4">
                  <p:embed/>
                </p:oleObj>
              </mc:Choice>
              <mc:Fallback>
                <p:oleObj name="Equation" r:id="rId9" imgW="3174840" imgH="8380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6634" y="5638800"/>
                        <a:ext cx="317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4" name="Object 10"/>
          <p:cNvGraphicFramePr>
            <a:graphicFrameLocks noChangeAspect="1"/>
          </p:cNvGraphicFramePr>
          <p:nvPr>
            <p:extLst/>
          </p:nvPr>
        </p:nvGraphicFramePr>
        <p:xfrm>
          <a:off x="2825750" y="4159250"/>
          <a:ext cx="3124200" cy="1346200"/>
        </p:xfrm>
        <a:graphic>
          <a:graphicData uri="http://schemas.openxmlformats.org/presentationml/2006/ole">
            <mc:AlternateContent xmlns:mc="http://schemas.openxmlformats.org/markup-compatibility/2006">
              <mc:Choice xmlns:v="urn:schemas-microsoft-com:vml" Requires="v">
                <p:oleObj spid="_x0000_s57469" name="Equation" r:id="rId11" imgW="3124080" imgH="1346040" progId="Equation.DSMT4">
                  <p:embed/>
                </p:oleObj>
              </mc:Choice>
              <mc:Fallback>
                <p:oleObj name="Equation" r:id="rId11" imgW="3124080" imgH="1346040" progId="Equation.DSMT4">
                  <p:embed/>
                  <p:pic>
                    <p:nvPicPr>
                      <p:cNvPr id="0" name=""/>
                      <p:cNvPicPr>
                        <a:picLocks noChangeAspect="1" noChangeArrowheads="1"/>
                      </p:cNvPicPr>
                      <p:nvPr/>
                    </p:nvPicPr>
                    <p:blipFill>
                      <a:blip r:embed="rId12"/>
                      <a:srcRect/>
                      <a:stretch>
                        <a:fillRect/>
                      </a:stretch>
                    </p:blipFill>
                    <p:spPr bwMode="auto">
                      <a:xfrm>
                        <a:off x="2825750" y="4159250"/>
                        <a:ext cx="3124200"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5" name="Object 11"/>
          <p:cNvGraphicFramePr>
            <a:graphicFrameLocks noChangeAspect="1"/>
          </p:cNvGraphicFramePr>
          <p:nvPr>
            <p:extLst/>
          </p:nvPr>
        </p:nvGraphicFramePr>
        <p:xfrm>
          <a:off x="374650" y="4411663"/>
          <a:ext cx="2387600" cy="1092200"/>
        </p:xfrm>
        <a:graphic>
          <a:graphicData uri="http://schemas.openxmlformats.org/presentationml/2006/ole">
            <mc:AlternateContent xmlns:mc="http://schemas.openxmlformats.org/markup-compatibility/2006">
              <mc:Choice xmlns:v="urn:schemas-microsoft-com:vml" Requires="v">
                <p:oleObj spid="_x0000_s57470" name="Equation" r:id="rId13" imgW="2387520" imgH="1091880" progId="Equation.DSMT4">
                  <p:embed/>
                </p:oleObj>
              </mc:Choice>
              <mc:Fallback>
                <p:oleObj name="Equation" r:id="rId13" imgW="2387520" imgH="1091880" progId="Equation.DSMT4">
                  <p:embed/>
                  <p:pic>
                    <p:nvPicPr>
                      <p:cNvPr id="0" name=""/>
                      <p:cNvPicPr>
                        <a:picLocks noChangeAspect="1" noChangeArrowheads="1"/>
                      </p:cNvPicPr>
                      <p:nvPr/>
                    </p:nvPicPr>
                    <p:blipFill>
                      <a:blip r:embed="rId14"/>
                      <a:srcRect/>
                      <a:stretch>
                        <a:fillRect/>
                      </a:stretch>
                    </p:blipFill>
                    <p:spPr bwMode="auto">
                      <a:xfrm>
                        <a:off x="374650" y="4411663"/>
                        <a:ext cx="2387600" cy="109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nvPr>
        </p:nvGraphicFramePr>
        <p:xfrm>
          <a:off x="3413234" y="5568732"/>
          <a:ext cx="5562600" cy="1016000"/>
        </p:xfrm>
        <a:graphic>
          <a:graphicData uri="http://schemas.openxmlformats.org/presentationml/2006/ole">
            <mc:AlternateContent xmlns:mc="http://schemas.openxmlformats.org/markup-compatibility/2006">
              <mc:Choice xmlns:v="urn:schemas-microsoft-com:vml" Requires="v">
                <p:oleObj spid="_x0000_s57471" name="Equation" r:id="rId15" imgW="5562360" imgH="1015920" progId="Equation.DSMT4">
                  <p:embed/>
                </p:oleObj>
              </mc:Choice>
              <mc:Fallback>
                <p:oleObj name="Equation" r:id="rId15" imgW="5562360" imgH="1015920" progId="Equation.DSMT4">
                  <p:embed/>
                  <p:pic>
                    <p:nvPicPr>
                      <p:cNvPr id="0" name=""/>
                      <p:cNvPicPr>
                        <a:picLocks noChangeAspect="1" noChangeArrowheads="1"/>
                      </p:cNvPicPr>
                      <p:nvPr/>
                    </p:nvPicPr>
                    <p:blipFill>
                      <a:blip r:embed="rId16"/>
                      <a:srcRect/>
                      <a:stretch>
                        <a:fillRect/>
                      </a:stretch>
                    </p:blipFill>
                    <p:spPr bwMode="auto">
                      <a:xfrm>
                        <a:off x="3413234" y="5568732"/>
                        <a:ext cx="55626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5090" name="Text Box 2"/>
          <p:cNvSpPr txBox="1">
            <a:spLocks noChangeArrowheads="1"/>
          </p:cNvSpPr>
          <p:nvPr/>
        </p:nvSpPr>
        <p:spPr bwMode="auto">
          <a:xfrm>
            <a:off x="0" y="841930"/>
            <a:ext cx="9286709" cy="1015663"/>
          </a:xfrm>
          <a:prstGeom prst="rect">
            <a:avLst/>
          </a:prstGeom>
          <a:noFill/>
          <a:ln w="9525">
            <a:noFill/>
            <a:miter lim="800000"/>
            <a:headEnd/>
            <a:tailEnd/>
          </a:ln>
          <a:effectLst/>
        </p:spPr>
        <p:txBody>
          <a:bodyPr wrap="none">
            <a:spAutoFit/>
          </a:bodyPr>
          <a:lstStyle/>
          <a:p>
            <a:r>
              <a:rPr lang="en-US" altLang="zh-TW" sz="2000" b="1" dirty="0">
                <a:solidFill>
                  <a:srgbClr val="7030A0"/>
                </a:solidFill>
              </a:rPr>
              <a:t>Internal effectiveness factor:</a:t>
            </a:r>
            <a:endParaRPr lang="en-US" altLang="zh-TW" sz="2000" dirty="0">
              <a:solidFill>
                <a:srgbClr val="7030A0"/>
              </a:solidFill>
            </a:endParaRPr>
          </a:p>
          <a:p>
            <a:r>
              <a:rPr lang="en-US" altLang="zh-TW" sz="2000" dirty="0"/>
              <a:t>(1) the relative importance of diffusion and reaction limitations</a:t>
            </a:r>
          </a:p>
          <a:p>
            <a:r>
              <a:rPr lang="en-US" altLang="zh-TW" sz="2000" dirty="0"/>
              <a:t>(2) a measurement of how far the reactant diffuses into the pellet before reacting</a:t>
            </a:r>
          </a:p>
        </p:txBody>
      </p:sp>
    </p:spTree>
    <p:extLst>
      <p:ext uri="{BB962C8B-B14F-4D97-AF65-F5344CB8AC3E}">
        <p14:creationId xmlns:p14="http://schemas.microsoft.com/office/powerpoint/2010/main" val="1772012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45093"/>
                                        </p:tgtEl>
                                        <p:attrNameLst>
                                          <p:attrName>style.visibility</p:attrName>
                                        </p:attrNameLst>
                                      </p:cBhvr>
                                      <p:to>
                                        <p:strVal val="visible"/>
                                      </p:to>
                                    </p:set>
                                    <p:animEffect transition="in" filter="checkerboard(across)">
                                      <p:cBhvr>
                                        <p:cTn id="7" dur="500"/>
                                        <p:tgtEl>
                                          <p:spTgt spid="345093"/>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23"/>
                                        </p:tgtEl>
                                        <p:attrNameLst>
                                          <p:attrName>style.visibility</p:attrName>
                                        </p:attrNameLst>
                                      </p:cBhvr>
                                      <p:to>
                                        <p:strVal val="visible"/>
                                      </p:to>
                                    </p:set>
                                    <p:anim calcmode="discrete" valueType="clr">
                                      <p:cBhvr override="childStyle">
                                        <p:cTn id="12" dur="80"/>
                                        <p:tgtEl>
                                          <p:spTgt spid="23"/>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3"/>
                                        </p:tgtEl>
                                        <p:attrNameLst>
                                          <p:attrName>fillcolor</p:attrName>
                                        </p:attrNameLst>
                                      </p:cBhvr>
                                      <p:tavLst>
                                        <p:tav tm="0">
                                          <p:val>
                                            <p:clrVal>
                                              <a:schemeClr val="accent2"/>
                                            </p:clrVal>
                                          </p:val>
                                        </p:tav>
                                        <p:tav tm="50000">
                                          <p:val>
                                            <p:clrVal>
                                              <a:schemeClr val="hlink"/>
                                            </p:clrVal>
                                          </p:val>
                                        </p:tav>
                                      </p:tavLst>
                                    </p:anim>
                                    <p:set>
                                      <p:cBhvr>
                                        <p:cTn id="14" dur="80"/>
                                        <p:tgtEl>
                                          <p:spTgt spid="23"/>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6155"/>
                                        </p:tgtEl>
                                        <p:attrNameLst>
                                          <p:attrName>style.visibility</p:attrName>
                                        </p:attrNameLst>
                                      </p:cBhvr>
                                      <p:to>
                                        <p:strVal val="visible"/>
                                      </p:to>
                                    </p:set>
                                    <p:animEffect transition="in" filter="dissolve">
                                      <p:cBhvr>
                                        <p:cTn id="19" dur="500"/>
                                        <p:tgtEl>
                                          <p:spTgt spid="615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6154"/>
                                        </p:tgtEl>
                                        <p:attrNameLst>
                                          <p:attrName>style.visibility</p:attrName>
                                        </p:attrNameLst>
                                      </p:cBhvr>
                                      <p:to>
                                        <p:strVal val="visible"/>
                                      </p:to>
                                    </p:set>
                                    <p:animEffect transition="in" filter="wipe(left)">
                                      <p:cBhvr>
                                        <p:cTn id="24" dur="2000"/>
                                        <p:tgtEl>
                                          <p:spTgt spid="615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wipe(left)">
                                      <p:cBhvr>
                                        <p:cTn id="29" dur="2000"/>
                                        <p:tgtEl>
                                          <p:spTgt spid="24"/>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wipe(left)">
                                      <p:cBhvr>
                                        <p:cTn id="34" dur="1000"/>
                                        <p:tgtEl>
                                          <p:spTgt spid="25"/>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ipe(left)">
                                      <p:cBhvr>
                                        <p:cTn id="39"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Internal Diffusion &amp; Overall </a:t>
            </a:r>
            <a:r>
              <a:rPr lang="en-US" dirty="0" err="1" smtClean="0"/>
              <a:t>Rxn</a:t>
            </a:r>
            <a:r>
              <a:rPr lang="en-US" dirty="0" smtClean="0"/>
              <a:t> Rate</a:t>
            </a:r>
            <a:endParaRPr lang="en-US" dirty="0"/>
          </a:p>
        </p:txBody>
      </p:sp>
      <p:sp>
        <p:nvSpPr>
          <p:cNvPr id="3" name="TextBox 2"/>
          <p:cNvSpPr txBox="1"/>
          <p:nvPr/>
        </p:nvSpPr>
        <p:spPr>
          <a:xfrm>
            <a:off x="2094891" y="805650"/>
            <a:ext cx="7049109" cy="400110"/>
          </a:xfrm>
          <a:prstGeom prst="rect">
            <a:avLst/>
          </a:prstGeom>
          <a:noFill/>
        </p:spPr>
        <p:txBody>
          <a:bodyPr wrap="none" rtlCol="0">
            <a:spAutoFit/>
          </a:bodyPr>
          <a:lstStyle/>
          <a:p>
            <a:r>
              <a:rPr lang="en-US" sz="2000" dirty="0" smtClean="0">
                <a:solidFill>
                  <a:srgbClr val="C00000"/>
                </a:solidFill>
                <a:latin typeface="Symbol" pitchFamily="18" charset="2"/>
              </a:rPr>
              <a:t>h</a:t>
            </a:r>
            <a:r>
              <a:rPr lang="en-US" sz="2000" dirty="0" smtClean="0">
                <a:solidFill>
                  <a:srgbClr val="C00000"/>
                </a:solidFill>
              </a:rPr>
              <a:t> quantifies how internal diffusion affects the overall </a:t>
            </a:r>
            <a:r>
              <a:rPr lang="en-US" sz="2000" dirty="0" err="1" smtClean="0">
                <a:solidFill>
                  <a:srgbClr val="C00000"/>
                </a:solidFill>
              </a:rPr>
              <a:t>rxn</a:t>
            </a:r>
            <a:r>
              <a:rPr lang="en-US" sz="2000" dirty="0" smtClean="0">
                <a:solidFill>
                  <a:srgbClr val="C00000"/>
                </a:solidFill>
              </a:rPr>
              <a:t> rate</a:t>
            </a:r>
            <a:endParaRPr lang="en-US" sz="2000" dirty="0" smtClean="0">
              <a:solidFill>
                <a:srgbClr val="C00000"/>
              </a:solidFill>
              <a:latin typeface="Symbol" pitchFamily="18" charset="2"/>
            </a:endParaRPr>
          </a:p>
        </p:txBody>
      </p:sp>
      <p:graphicFrame>
        <p:nvGraphicFramePr>
          <p:cNvPr id="4" name="Object 3"/>
          <p:cNvGraphicFramePr>
            <a:graphicFrameLocks noChangeAspect="1"/>
          </p:cNvGraphicFramePr>
          <p:nvPr>
            <p:extLst/>
          </p:nvPr>
        </p:nvGraphicFramePr>
        <p:xfrm>
          <a:off x="198692" y="867102"/>
          <a:ext cx="1841500" cy="355600"/>
        </p:xfrm>
        <a:graphic>
          <a:graphicData uri="http://schemas.openxmlformats.org/presentationml/2006/ole">
            <mc:AlternateContent xmlns:mc="http://schemas.openxmlformats.org/markup-compatibility/2006">
              <mc:Choice xmlns:v="urn:schemas-microsoft-com:vml" Requires="v">
                <p:oleObj spid="_x0000_s58387" name="Equation" r:id="rId3" imgW="1841400" imgH="355320" progId="Equation.DSMT4">
                  <p:embed/>
                </p:oleObj>
              </mc:Choice>
              <mc:Fallback>
                <p:oleObj name="Equation" r:id="rId3" imgW="1841400" imgH="3553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692" y="867102"/>
                        <a:ext cx="18415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TextBox 27"/>
          <p:cNvSpPr txBox="1"/>
          <p:nvPr/>
        </p:nvSpPr>
        <p:spPr>
          <a:xfrm>
            <a:off x="1165458" y="5105400"/>
            <a:ext cx="6813084" cy="707886"/>
          </a:xfrm>
          <a:prstGeom prst="rect">
            <a:avLst/>
          </a:prstGeom>
          <a:noFill/>
        </p:spPr>
        <p:txBody>
          <a:bodyPr wrap="none" rtlCol="0">
            <a:spAutoFit/>
          </a:bodyPr>
          <a:lstStyle/>
          <a:p>
            <a:r>
              <a:rPr lang="en-US" sz="2000" dirty="0" smtClean="0">
                <a:solidFill>
                  <a:srgbClr val="C00000"/>
                </a:solidFill>
              </a:rPr>
              <a:t>As particle diameter ↓, </a:t>
            </a:r>
            <a:r>
              <a:rPr lang="en-US" sz="2000" dirty="0" smtClean="0">
                <a:solidFill>
                  <a:srgbClr val="C00000"/>
                </a:solidFill>
                <a:latin typeface="Symbol" pitchFamily="18" charset="2"/>
              </a:rPr>
              <a:t>f</a:t>
            </a:r>
            <a:r>
              <a:rPr lang="en-US" sz="2000" baseline="-25000" dirty="0" smtClean="0">
                <a:solidFill>
                  <a:srgbClr val="C00000"/>
                </a:solidFill>
              </a:rPr>
              <a:t>n</a:t>
            </a:r>
            <a:r>
              <a:rPr lang="en-US" sz="2000" dirty="0" smtClean="0">
                <a:solidFill>
                  <a:srgbClr val="C00000"/>
                </a:solidFill>
              </a:rPr>
              <a:t> ↓, </a:t>
            </a:r>
            <a:r>
              <a:rPr lang="en-US" sz="2000" dirty="0" smtClean="0">
                <a:solidFill>
                  <a:srgbClr val="C00000"/>
                </a:solidFill>
                <a:latin typeface="Symbol" pitchFamily="18" charset="2"/>
              </a:rPr>
              <a:t>h</a:t>
            </a:r>
            <a:r>
              <a:rPr lang="en-US" sz="2000" dirty="0" smtClean="0">
                <a:solidFill>
                  <a:srgbClr val="C00000"/>
                </a:solidFill>
              </a:rPr>
              <a:t>→1, </a:t>
            </a:r>
            <a:r>
              <a:rPr lang="en-US" sz="2000" dirty="0" err="1" smtClean="0">
                <a:solidFill>
                  <a:srgbClr val="C00000"/>
                </a:solidFill>
              </a:rPr>
              <a:t>rxn</a:t>
            </a:r>
            <a:r>
              <a:rPr lang="en-US" sz="2000" dirty="0" smtClean="0">
                <a:solidFill>
                  <a:srgbClr val="C00000"/>
                </a:solidFill>
              </a:rPr>
              <a:t> is surface </a:t>
            </a:r>
            <a:r>
              <a:rPr lang="en-US" sz="2000" dirty="0" err="1" smtClean="0">
                <a:solidFill>
                  <a:srgbClr val="C00000"/>
                </a:solidFill>
              </a:rPr>
              <a:t>rxn</a:t>
            </a:r>
            <a:r>
              <a:rPr lang="en-US" sz="2000" dirty="0" smtClean="0">
                <a:solidFill>
                  <a:srgbClr val="C00000"/>
                </a:solidFill>
              </a:rPr>
              <a:t> limited</a:t>
            </a:r>
          </a:p>
          <a:p>
            <a:r>
              <a:rPr lang="en-US" sz="2000" dirty="0" smtClean="0">
                <a:solidFill>
                  <a:srgbClr val="C00000"/>
                </a:solidFill>
              </a:rPr>
              <a:t>As particle diameter ↑, </a:t>
            </a:r>
            <a:r>
              <a:rPr lang="en-US" sz="2000" dirty="0" smtClean="0">
                <a:solidFill>
                  <a:srgbClr val="C00000"/>
                </a:solidFill>
                <a:latin typeface="Symbol" pitchFamily="18" charset="2"/>
              </a:rPr>
              <a:t>f</a:t>
            </a:r>
            <a:r>
              <a:rPr lang="en-US" sz="2000" baseline="-25000" dirty="0" smtClean="0">
                <a:solidFill>
                  <a:srgbClr val="C00000"/>
                </a:solidFill>
              </a:rPr>
              <a:t>n</a:t>
            </a:r>
            <a:r>
              <a:rPr lang="en-US" sz="2000" dirty="0" smtClean="0">
                <a:solidFill>
                  <a:srgbClr val="C00000"/>
                </a:solidFill>
              </a:rPr>
              <a:t> ↑, </a:t>
            </a:r>
            <a:r>
              <a:rPr lang="en-US" sz="2000" dirty="0" smtClean="0">
                <a:solidFill>
                  <a:srgbClr val="C00000"/>
                </a:solidFill>
                <a:latin typeface="Symbol" pitchFamily="18" charset="2"/>
              </a:rPr>
              <a:t>h</a:t>
            </a:r>
            <a:r>
              <a:rPr lang="en-US" sz="2000" dirty="0" smtClean="0">
                <a:solidFill>
                  <a:srgbClr val="C00000"/>
                </a:solidFill>
              </a:rPr>
              <a:t>→0, </a:t>
            </a:r>
            <a:r>
              <a:rPr lang="en-US" sz="2000" dirty="0" err="1" smtClean="0">
                <a:solidFill>
                  <a:srgbClr val="C00000"/>
                </a:solidFill>
              </a:rPr>
              <a:t>rxn</a:t>
            </a:r>
            <a:r>
              <a:rPr lang="en-US" sz="2000" dirty="0" smtClean="0">
                <a:solidFill>
                  <a:srgbClr val="C00000"/>
                </a:solidFill>
              </a:rPr>
              <a:t> is diffusion limited</a:t>
            </a:r>
          </a:p>
        </p:txBody>
      </p:sp>
      <p:grpSp>
        <p:nvGrpSpPr>
          <p:cNvPr id="32" name="Group 31"/>
          <p:cNvGrpSpPr/>
          <p:nvPr/>
        </p:nvGrpSpPr>
        <p:grpSpPr>
          <a:xfrm>
            <a:off x="1719367" y="1219200"/>
            <a:ext cx="5705266" cy="3829110"/>
            <a:chOff x="1719367" y="1524000"/>
            <a:chExt cx="5705266" cy="3829110"/>
          </a:xfrm>
        </p:grpSpPr>
        <p:sp>
          <p:nvSpPr>
            <p:cNvPr id="7" name="TextBox 6"/>
            <p:cNvSpPr txBox="1"/>
            <p:nvPr/>
          </p:nvSpPr>
          <p:spPr>
            <a:xfrm>
              <a:off x="4724400" y="4953000"/>
              <a:ext cx="412292" cy="400110"/>
            </a:xfrm>
            <a:prstGeom prst="rect">
              <a:avLst/>
            </a:prstGeom>
            <a:noFill/>
          </p:spPr>
          <p:txBody>
            <a:bodyPr wrap="none" rtlCol="0">
              <a:spAutoFit/>
            </a:bodyPr>
            <a:lstStyle/>
            <a:p>
              <a:r>
                <a:rPr lang="en-US" sz="2000" dirty="0" smtClean="0">
                  <a:latin typeface="Symbol" pitchFamily="18" charset="2"/>
                </a:rPr>
                <a:t>f</a:t>
              </a:r>
              <a:r>
                <a:rPr lang="en-US" sz="2000" baseline="-25000" dirty="0" smtClean="0"/>
                <a:t>1</a:t>
              </a:r>
              <a:endParaRPr lang="en-US" sz="2000" dirty="0" smtClean="0">
                <a:latin typeface="Symbol" pitchFamily="18" charset="2"/>
              </a:endParaRPr>
            </a:p>
          </p:txBody>
        </p:sp>
        <p:grpSp>
          <p:nvGrpSpPr>
            <p:cNvPr id="31" name="Group 30"/>
            <p:cNvGrpSpPr/>
            <p:nvPr/>
          </p:nvGrpSpPr>
          <p:grpSpPr>
            <a:xfrm>
              <a:off x="1719367" y="1524000"/>
              <a:ext cx="5705266" cy="3524310"/>
              <a:chOff x="1143000" y="1524000"/>
              <a:chExt cx="5705266" cy="3524310"/>
            </a:xfrm>
          </p:grpSpPr>
          <p:grpSp>
            <p:nvGrpSpPr>
              <p:cNvPr id="30" name="Group 29"/>
              <p:cNvGrpSpPr/>
              <p:nvPr/>
            </p:nvGrpSpPr>
            <p:grpSpPr>
              <a:xfrm>
                <a:off x="1143000" y="1828800"/>
                <a:ext cx="5705266" cy="3219510"/>
                <a:chOff x="1066800" y="1828800"/>
                <a:chExt cx="5705266" cy="3219510"/>
              </a:xfrm>
            </p:grpSpPr>
            <p:sp>
              <p:nvSpPr>
                <p:cNvPr id="5" name="Rectangle 4"/>
                <p:cNvSpPr/>
                <p:nvPr/>
              </p:nvSpPr>
              <p:spPr>
                <a:xfrm>
                  <a:off x="1905000" y="1981200"/>
                  <a:ext cx="4800600" cy="2667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066800" y="2987566"/>
                  <a:ext cx="338554" cy="400110"/>
                </a:xfrm>
                <a:prstGeom prst="rect">
                  <a:avLst/>
                </a:prstGeom>
                <a:noFill/>
              </p:spPr>
              <p:txBody>
                <a:bodyPr wrap="none" rtlCol="0">
                  <a:spAutoFit/>
                </a:bodyPr>
                <a:lstStyle/>
                <a:p>
                  <a:r>
                    <a:rPr lang="en-US" sz="2000" dirty="0" smtClean="0">
                      <a:latin typeface="Symbol" pitchFamily="18" charset="2"/>
                    </a:rPr>
                    <a:t>h</a:t>
                  </a:r>
                </a:p>
              </p:txBody>
            </p:sp>
            <p:sp>
              <p:nvSpPr>
                <p:cNvPr id="8" name="TextBox 7"/>
                <p:cNvSpPr txBox="1"/>
                <p:nvPr/>
              </p:nvSpPr>
              <p:spPr>
                <a:xfrm>
                  <a:off x="3177866" y="4648200"/>
                  <a:ext cx="327334" cy="400110"/>
                </a:xfrm>
                <a:prstGeom prst="rect">
                  <a:avLst/>
                </a:prstGeom>
                <a:noFill/>
              </p:spPr>
              <p:txBody>
                <a:bodyPr wrap="none" rtlCol="0">
                  <a:spAutoFit/>
                </a:bodyPr>
                <a:lstStyle/>
                <a:p>
                  <a:r>
                    <a:rPr lang="en-US" sz="2000" dirty="0" smtClean="0"/>
                    <a:t>1</a:t>
                  </a:r>
                </a:p>
              </p:txBody>
            </p:sp>
            <p:sp>
              <p:nvSpPr>
                <p:cNvPr id="9" name="TextBox 8"/>
                <p:cNvSpPr txBox="1"/>
                <p:nvPr/>
              </p:nvSpPr>
              <p:spPr>
                <a:xfrm>
                  <a:off x="1981200" y="4648200"/>
                  <a:ext cx="540533" cy="400110"/>
                </a:xfrm>
                <a:prstGeom prst="rect">
                  <a:avLst/>
                </a:prstGeom>
                <a:noFill/>
              </p:spPr>
              <p:txBody>
                <a:bodyPr wrap="none" rtlCol="0">
                  <a:spAutoFit/>
                </a:bodyPr>
                <a:lstStyle/>
                <a:p>
                  <a:r>
                    <a:rPr lang="en-US" sz="2000" dirty="0" smtClean="0"/>
                    <a:t>0.2</a:t>
                  </a:r>
                </a:p>
              </p:txBody>
            </p:sp>
            <p:sp>
              <p:nvSpPr>
                <p:cNvPr id="10" name="TextBox 9"/>
                <p:cNvSpPr txBox="1"/>
                <p:nvPr/>
              </p:nvSpPr>
              <p:spPr>
                <a:xfrm>
                  <a:off x="4092266" y="4648200"/>
                  <a:ext cx="327334" cy="400110"/>
                </a:xfrm>
                <a:prstGeom prst="rect">
                  <a:avLst/>
                </a:prstGeom>
                <a:noFill/>
              </p:spPr>
              <p:txBody>
                <a:bodyPr wrap="none" rtlCol="0">
                  <a:spAutoFit/>
                </a:bodyPr>
                <a:lstStyle/>
                <a:p>
                  <a:r>
                    <a:rPr lang="en-US" sz="2000" dirty="0" smtClean="0"/>
                    <a:t>2</a:t>
                  </a:r>
                </a:p>
              </p:txBody>
            </p:sp>
            <p:sp>
              <p:nvSpPr>
                <p:cNvPr id="11" name="TextBox 10"/>
                <p:cNvSpPr txBox="1"/>
                <p:nvPr/>
              </p:nvSpPr>
              <p:spPr>
                <a:xfrm>
                  <a:off x="6302066" y="4648200"/>
                  <a:ext cx="470000" cy="400110"/>
                </a:xfrm>
                <a:prstGeom prst="rect">
                  <a:avLst/>
                </a:prstGeom>
                <a:noFill/>
              </p:spPr>
              <p:txBody>
                <a:bodyPr wrap="none" rtlCol="0">
                  <a:spAutoFit/>
                </a:bodyPr>
                <a:lstStyle/>
                <a:p>
                  <a:r>
                    <a:rPr lang="en-US" sz="2000" dirty="0" smtClean="0"/>
                    <a:t>10</a:t>
                  </a:r>
                </a:p>
              </p:txBody>
            </p:sp>
            <p:sp>
              <p:nvSpPr>
                <p:cNvPr id="12" name="TextBox 11"/>
                <p:cNvSpPr txBox="1"/>
                <p:nvPr/>
              </p:nvSpPr>
              <p:spPr>
                <a:xfrm>
                  <a:off x="4724400" y="4648200"/>
                  <a:ext cx="327334" cy="400110"/>
                </a:xfrm>
                <a:prstGeom prst="rect">
                  <a:avLst/>
                </a:prstGeom>
                <a:noFill/>
              </p:spPr>
              <p:txBody>
                <a:bodyPr wrap="none" rtlCol="0">
                  <a:spAutoFit/>
                </a:bodyPr>
                <a:lstStyle/>
                <a:p>
                  <a:r>
                    <a:rPr lang="en-US" sz="2000" dirty="0" smtClean="0"/>
                    <a:t>4</a:t>
                  </a:r>
                </a:p>
              </p:txBody>
            </p:sp>
            <p:sp>
              <p:nvSpPr>
                <p:cNvPr id="13" name="TextBox 12"/>
                <p:cNvSpPr txBox="1"/>
                <p:nvPr/>
              </p:nvSpPr>
              <p:spPr>
                <a:xfrm>
                  <a:off x="5387666" y="4648200"/>
                  <a:ext cx="327334" cy="400110"/>
                </a:xfrm>
                <a:prstGeom prst="rect">
                  <a:avLst/>
                </a:prstGeom>
                <a:noFill/>
              </p:spPr>
              <p:txBody>
                <a:bodyPr wrap="none" rtlCol="0">
                  <a:spAutoFit/>
                </a:bodyPr>
                <a:lstStyle/>
                <a:p>
                  <a:r>
                    <a:rPr lang="en-US" sz="2000" dirty="0" smtClean="0"/>
                    <a:t>6</a:t>
                  </a:r>
                </a:p>
              </p:txBody>
            </p:sp>
            <p:sp>
              <p:nvSpPr>
                <p:cNvPr id="14" name="TextBox 13"/>
                <p:cNvSpPr txBox="1"/>
                <p:nvPr/>
              </p:nvSpPr>
              <p:spPr>
                <a:xfrm>
                  <a:off x="5867400" y="4648200"/>
                  <a:ext cx="327334" cy="400110"/>
                </a:xfrm>
                <a:prstGeom prst="rect">
                  <a:avLst/>
                </a:prstGeom>
                <a:noFill/>
              </p:spPr>
              <p:txBody>
                <a:bodyPr wrap="none" rtlCol="0">
                  <a:spAutoFit/>
                </a:bodyPr>
                <a:lstStyle/>
                <a:p>
                  <a:r>
                    <a:rPr lang="en-US" sz="2000" dirty="0" smtClean="0"/>
                    <a:t>8</a:t>
                  </a:r>
                </a:p>
              </p:txBody>
            </p:sp>
            <p:sp>
              <p:nvSpPr>
                <p:cNvPr id="15" name="TextBox 14"/>
                <p:cNvSpPr txBox="1"/>
                <p:nvPr/>
              </p:nvSpPr>
              <p:spPr>
                <a:xfrm>
                  <a:off x="1524000" y="1828800"/>
                  <a:ext cx="327334" cy="400110"/>
                </a:xfrm>
                <a:prstGeom prst="rect">
                  <a:avLst/>
                </a:prstGeom>
                <a:noFill/>
              </p:spPr>
              <p:txBody>
                <a:bodyPr wrap="none" rtlCol="0">
                  <a:spAutoFit/>
                </a:bodyPr>
                <a:lstStyle/>
                <a:p>
                  <a:r>
                    <a:rPr lang="en-US" sz="2000" dirty="0" smtClean="0"/>
                    <a:t>1</a:t>
                  </a:r>
                </a:p>
              </p:txBody>
            </p:sp>
            <p:sp>
              <p:nvSpPr>
                <p:cNvPr id="16" name="TextBox 15"/>
                <p:cNvSpPr txBox="1"/>
                <p:nvPr/>
              </p:nvSpPr>
              <p:spPr>
                <a:xfrm>
                  <a:off x="1371600" y="2127626"/>
                  <a:ext cx="540533" cy="400110"/>
                </a:xfrm>
                <a:prstGeom prst="rect">
                  <a:avLst/>
                </a:prstGeom>
                <a:noFill/>
              </p:spPr>
              <p:txBody>
                <a:bodyPr wrap="none" rtlCol="0">
                  <a:spAutoFit/>
                </a:bodyPr>
                <a:lstStyle/>
                <a:p>
                  <a:r>
                    <a:rPr lang="en-US" sz="2000" dirty="0" smtClean="0"/>
                    <a:t>0.8</a:t>
                  </a:r>
                </a:p>
              </p:txBody>
            </p:sp>
            <p:sp>
              <p:nvSpPr>
                <p:cNvPr id="17" name="TextBox 16"/>
                <p:cNvSpPr txBox="1"/>
                <p:nvPr/>
              </p:nvSpPr>
              <p:spPr>
                <a:xfrm>
                  <a:off x="1371600" y="2514600"/>
                  <a:ext cx="540533" cy="400110"/>
                </a:xfrm>
                <a:prstGeom prst="rect">
                  <a:avLst/>
                </a:prstGeom>
                <a:noFill/>
              </p:spPr>
              <p:txBody>
                <a:bodyPr wrap="none" rtlCol="0">
                  <a:spAutoFit/>
                </a:bodyPr>
                <a:lstStyle/>
                <a:p>
                  <a:r>
                    <a:rPr lang="en-US" sz="2000" dirty="0" smtClean="0"/>
                    <a:t>0.6</a:t>
                  </a:r>
                </a:p>
              </p:txBody>
            </p:sp>
            <p:sp>
              <p:nvSpPr>
                <p:cNvPr id="18" name="TextBox 17"/>
                <p:cNvSpPr txBox="1"/>
                <p:nvPr/>
              </p:nvSpPr>
              <p:spPr>
                <a:xfrm>
                  <a:off x="1371600" y="2971800"/>
                  <a:ext cx="540533" cy="400110"/>
                </a:xfrm>
                <a:prstGeom prst="rect">
                  <a:avLst/>
                </a:prstGeom>
                <a:noFill/>
              </p:spPr>
              <p:txBody>
                <a:bodyPr wrap="none" rtlCol="0">
                  <a:spAutoFit/>
                </a:bodyPr>
                <a:lstStyle/>
                <a:p>
                  <a:r>
                    <a:rPr lang="en-US" sz="2000" dirty="0" smtClean="0"/>
                    <a:t>0.4</a:t>
                  </a:r>
                </a:p>
              </p:txBody>
            </p:sp>
            <p:sp>
              <p:nvSpPr>
                <p:cNvPr id="19" name="TextBox 18"/>
                <p:cNvSpPr txBox="1"/>
                <p:nvPr/>
              </p:nvSpPr>
              <p:spPr>
                <a:xfrm>
                  <a:off x="1371600" y="4267200"/>
                  <a:ext cx="540533" cy="400110"/>
                </a:xfrm>
                <a:prstGeom prst="rect">
                  <a:avLst/>
                </a:prstGeom>
                <a:noFill/>
              </p:spPr>
              <p:txBody>
                <a:bodyPr wrap="none" rtlCol="0">
                  <a:spAutoFit/>
                </a:bodyPr>
                <a:lstStyle/>
                <a:p>
                  <a:r>
                    <a:rPr lang="en-US" sz="2000" dirty="0" smtClean="0"/>
                    <a:t>0.1</a:t>
                  </a:r>
                </a:p>
              </p:txBody>
            </p:sp>
            <p:sp>
              <p:nvSpPr>
                <p:cNvPr id="20" name="TextBox 19"/>
                <p:cNvSpPr txBox="1"/>
                <p:nvPr/>
              </p:nvSpPr>
              <p:spPr>
                <a:xfrm>
                  <a:off x="1371600" y="3581400"/>
                  <a:ext cx="540533" cy="400110"/>
                </a:xfrm>
                <a:prstGeom prst="rect">
                  <a:avLst/>
                </a:prstGeom>
                <a:noFill/>
              </p:spPr>
              <p:txBody>
                <a:bodyPr wrap="none" rtlCol="0">
                  <a:spAutoFit/>
                </a:bodyPr>
                <a:lstStyle/>
                <a:p>
                  <a:r>
                    <a:rPr lang="en-US" sz="2000" dirty="0" smtClean="0"/>
                    <a:t>0.2</a:t>
                  </a:r>
                </a:p>
              </p:txBody>
            </p:sp>
            <p:sp>
              <p:nvSpPr>
                <p:cNvPr id="23" name="Freeform 22"/>
                <p:cNvSpPr/>
                <p:nvPr/>
              </p:nvSpPr>
              <p:spPr>
                <a:xfrm>
                  <a:off x="1907628" y="2285999"/>
                  <a:ext cx="4745420" cy="2377440"/>
                </a:xfrm>
                <a:custGeom>
                  <a:avLst/>
                  <a:gdLst>
                    <a:gd name="connsiteX0" fmla="*/ 0 w 4745420"/>
                    <a:gd name="connsiteY0" fmla="*/ 31531 h 2254469"/>
                    <a:gd name="connsiteX1" fmla="*/ 677917 w 4745420"/>
                    <a:gd name="connsiteY1" fmla="*/ 63062 h 2254469"/>
                    <a:gd name="connsiteX2" fmla="*/ 1718441 w 4745420"/>
                    <a:gd name="connsiteY2" fmla="*/ 409903 h 2254469"/>
                    <a:gd name="connsiteX3" fmla="*/ 4745420 w 4745420"/>
                    <a:gd name="connsiteY3" fmla="*/ 2254469 h 2254469"/>
                  </a:gdLst>
                  <a:ahLst/>
                  <a:cxnLst>
                    <a:cxn ang="0">
                      <a:pos x="connsiteX0" y="connsiteY0"/>
                    </a:cxn>
                    <a:cxn ang="0">
                      <a:pos x="connsiteX1" y="connsiteY1"/>
                    </a:cxn>
                    <a:cxn ang="0">
                      <a:pos x="connsiteX2" y="connsiteY2"/>
                    </a:cxn>
                    <a:cxn ang="0">
                      <a:pos x="connsiteX3" y="connsiteY3"/>
                    </a:cxn>
                  </a:cxnLst>
                  <a:rect l="l" t="t" r="r" b="b"/>
                  <a:pathLst>
                    <a:path w="4745420" h="2254469">
                      <a:moveTo>
                        <a:pt x="0" y="31531"/>
                      </a:moveTo>
                      <a:cubicBezTo>
                        <a:pt x="195755" y="15765"/>
                        <a:pt x="391510" y="0"/>
                        <a:pt x="677917" y="63062"/>
                      </a:cubicBezTo>
                      <a:cubicBezTo>
                        <a:pt x="964324" y="126124"/>
                        <a:pt x="1040524" y="44669"/>
                        <a:pt x="1718441" y="409903"/>
                      </a:cubicBezTo>
                      <a:cubicBezTo>
                        <a:pt x="2396358" y="775137"/>
                        <a:pt x="4243551" y="1949669"/>
                        <a:pt x="4745420" y="2254469"/>
                      </a:cubicBez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TextBox 23"/>
                <p:cNvSpPr txBox="1"/>
                <p:nvPr/>
              </p:nvSpPr>
              <p:spPr>
                <a:xfrm>
                  <a:off x="2362200" y="3962400"/>
                  <a:ext cx="2873094" cy="400110"/>
                </a:xfrm>
                <a:prstGeom prst="rect">
                  <a:avLst/>
                </a:prstGeom>
                <a:noFill/>
              </p:spPr>
              <p:txBody>
                <a:bodyPr wrap="none" rtlCol="0">
                  <a:spAutoFit/>
                </a:bodyPr>
                <a:lstStyle/>
                <a:p>
                  <a:r>
                    <a:rPr lang="en-US" sz="2000" dirty="0" smtClean="0">
                      <a:solidFill>
                        <a:srgbClr val="0000FF"/>
                      </a:solidFill>
                    </a:rPr>
                    <a:t>Internal diffusion limited</a:t>
                  </a:r>
                </a:p>
              </p:txBody>
            </p:sp>
            <p:sp>
              <p:nvSpPr>
                <p:cNvPr id="25" name="Oval 24"/>
                <p:cNvSpPr/>
                <p:nvPr/>
              </p:nvSpPr>
              <p:spPr>
                <a:xfrm rot="1790813">
                  <a:off x="4415884" y="3600793"/>
                  <a:ext cx="2057400" cy="533400"/>
                </a:xfrm>
                <a:prstGeom prst="ellipse">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1981200" y="2133600"/>
                  <a:ext cx="990600" cy="457200"/>
                </a:xfrm>
                <a:prstGeom prst="ellipse">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3124200" y="2133600"/>
                  <a:ext cx="2010487" cy="400110"/>
                </a:xfrm>
                <a:prstGeom prst="rect">
                  <a:avLst/>
                </a:prstGeom>
                <a:noFill/>
              </p:spPr>
              <p:txBody>
                <a:bodyPr wrap="none" rtlCol="0">
                  <a:spAutoFit/>
                </a:bodyPr>
                <a:lstStyle/>
                <a:p>
                  <a:r>
                    <a:rPr lang="en-US" sz="2000" dirty="0" smtClean="0">
                      <a:solidFill>
                        <a:srgbClr val="006600"/>
                      </a:solidFill>
                    </a:rPr>
                    <a:t>Reaction limited</a:t>
                  </a:r>
                </a:p>
              </p:txBody>
            </p:sp>
          </p:grpSp>
          <p:sp>
            <p:nvSpPr>
              <p:cNvPr id="29" name="TextBox 28"/>
              <p:cNvSpPr txBox="1"/>
              <p:nvPr/>
            </p:nvSpPr>
            <p:spPr>
              <a:xfrm>
                <a:off x="2727960" y="1524000"/>
                <a:ext cx="3268844" cy="400110"/>
              </a:xfrm>
              <a:prstGeom prst="rect">
                <a:avLst/>
              </a:prstGeom>
              <a:noFill/>
            </p:spPr>
            <p:txBody>
              <a:bodyPr wrap="none" rtlCol="0">
                <a:spAutoFit/>
              </a:bodyPr>
              <a:lstStyle/>
              <a:p>
                <a:r>
                  <a:rPr lang="en-US" sz="2000" b="1" dirty="0" smtClean="0"/>
                  <a:t>Effectiveness factor </a:t>
                </a:r>
                <a:r>
                  <a:rPr lang="en-US" sz="2000" b="1" dirty="0" err="1" smtClean="0"/>
                  <a:t>vs</a:t>
                </a:r>
                <a:r>
                  <a:rPr lang="en-US" sz="2000" b="1" dirty="0" smtClean="0"/>
                  <a:t> </a:t>
                </a:r>
                <a:r>
                  <a:rPr lang="en-US" sz="2000" b="1" dirty="0" smtClean="0">
                    <a:latin typeface="Symbol" pitchFamily="18" charset="2"/>
                  </a:rPr>
                  <a:t>f</a:t>
                </a:r>
                <a:r>
                  <a:rPr lang="en-US" sz="2000" b="1" baseline="-25000" dirty="0" smtClean="0"/>
                  <a:t>n</a:t>
                </a:r>
                <a:endParaRPr lang="en-US" sz="2000" b="1" dirty="0" smtClean="0">
                  <a:latin typeface="Symbol" pitchFamily="18" charset="2"/>
                </a:endParaRPr>
              </a:p>
            </p:txBody>
          </p:sp>
        </p:grpSp>
      </p:grpSp>
      <p:sp>
        <p:nvSpPr>
          <p:cNvPr id="33" name="TextBox 32"/>
          <p:cNvSpPr txBox="1"/>
          <p:nvPr/>
        </p:nvSpPr>
        <p:spPr>
          <a:xfrm>
            <a:off x="152400" y="5830608"/>
            <a:ext cx="8839200" cy="707886"/>
          </a:xfrm>
          <a:prstGeom prst="rect">
            <a:avLst/>
          </a:prstGeom>
          <a:noFill/>
        </p:spPr>
        <p:txBody>
          <a:bodyPr wrap="square" rtlCol="0">
            <a:spAutoFit/>
          </a:bodyPr>
          <a:lstStyle/>
          <a:p>
            <a:r>
              <a:rPr lang="en-US" sz="2000" dirty="0" smtClean="0"/>
              <a:t>This analysis was for spherical particles.  A similar approach can be used to evaluate other geometries, non-isothermal </a:t>
            </a:r>
            <a:r>
              <a:rPr lang="en-US" sz="2000" dirty="0" err="1" smtClean="0"/>
              <a:t>rxn</a:t>
            </a:r>
            <a:r>
              <a:rPr lang="en-US" sz="2000" dirty="0" smtClean="0"/>
              <a:t>, &amp; more complex </a:t>
            </a:r>
            <a:r>
              <a:rPr lang="en-US" sz="2000" dirty="0" err="1" smtClean="0"/>
              <a:t>rxn</a:t>
            </a:r>
            <a:r>
              <a:rPr lang="en-US" sz="2000" dirty="0" smtClean="0"/>
              <a:t> kinetics</a:t>
            </a:r>
          </a:p>
        </p:txBody>
      </p:sp>
    </p:spTree>
    <p:extLst>
      <p:ext uri="{BB962C8B-B14F-4D97-AF65-F5344CB8AC3E}">
        <p14:creationId xmlns:p14="http://schemas.microsoft.com/office/powerpoint/2010/main" val="149047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R</a:t>
            </a:r>
            <a:r>
              <a:rPr lang="en-US" dirty="0" smtClean="0">
                <a:solidFill>
                  <a:schemeClr val="tx1"/>
                </a:solidFill>
              </a:rPr>
              <a:t>eview: Types of Boundary Conditions</a:t>
            </a:r>
            <a:endParaRPr lang="en-US" dirty="0">
              <a:solidFill>
                <a:schemeClr val="tx1"/>
              </a:solidFill>
            </a:endParaRPr>
          </a:p>
        </p:txBody>
      </p:sp>
      <p:sp>
        <p:nvSpPr>
          <p:cNvPr id="4" name="TextBox 3"/>
          <p:cNvSpPr txBox="1"/>
          <p:nvPr/>
        </p:nvSpPr>
        <p:spPr>
          <a:xfrm>
            <a:off x="152400" y="910606"/>
            <a:ext cx="8839200" cy="1323439"/>
          </a:xfrm>
          <a:prstGeom prst="rect">
            <a:avLst/>
          </a:prstGeom>
          <a:noFill/>
        </p:spPr>
        <p:txBody>
          <a:bodyPr wrap="square" rtlCol="0">
            <a:spAutoFit/>
          </a:bodyPr>
          <a:lstStyle/>
          <a:p>
            <a:pPr marL="457200" indent="-457200">
              <a:buAutoNum type="arabicPeriod"/>
            </a:pPr>
            <a:r>
              <a:rPr lang="en-US" sz="2000" dirty="0" smtClean="0">
                <a:solidFill>
                  <a:srgbClr val="0000FF"/>
                </a:solidFill>
              </a:rPr>
              <a:t>Concentration at the boundary (i.e., catalyst particle surface) is specified:  </a:t>
            </a:r>
          </a:p>
          <a:p>
            <a:pPr marL="688975" lvl="1" indent="-231775">
              <a:buFont typeface="Arial" pitchFamily="34" charset="0"/>
              <a:buChar char="•"/>
            </a:pPr>
            <a:r>
              <a:rPr lang="en-US" sz="2000" dirty="0" smtClean="0"/>
              <a:t>If a specific reactant concentration is maintained or measured at the surface, use the specified concentration</a:t>
            </a:r>
          </a:p>
          <a:p>
            <a:pPr marL="688975" lvl="1" indent="-231775">
              <a:buFont typeface="Arial" pitchFamily="34" charset="0"/>
              <a:buChar char="•"/>
            </a:pPr>
            <a:r>
              <a:rPr lang="en-US" sz="2000" dirty="0" smtClean="0"/>
              <a:t>When an instantaneous reaction occurs at the boundary, then C</a:t>
            </a:r>
            <a:r>
              <a:rPr lang="en-US" sz="2000" baseline="-25000" dirty="0" smtClean="0"/>
              <a:t>As</a:t>
            </a:r>
            <a:r>
              <a:rPr lang="en-US" sz="2000" dirty="0" smtClean="0">
                <a:latin typeface="Arial"/>
                <a:cs typeface="Arial"/>
              </a:rPr>
              <a:t>≈0</a:t>
            </a:r>
            <a:r>
              <a:rPr lang="en-US" sz="2000" dirty="0" smtClean="0"/>
              <a:t> </a:t>
            </a:r>
          </a:p>
        </p:txBody>
      </p:sp>
      <p:sp>
        <p:nvSpPr>
          <p:cNvPr id="5" name="TextBox 4"/>
          <p:cNvSpPr txBox="1"/>
          <p:nvPr/>
        </p:nvSpPr>
        <p:spPr>
          <a:xfrm>
            <a:off x="152400" y="2197936"/>
            <a:ext cx="8839200" cy="2516073"/>
          </a:xfrm>
          <a:prstGeom prst="rect">
            <a:avLst/>
          </a:prstGeom>
          <a:noFill/>
        </p:spPr>
        <p:txBody>
          <a:bodyPr wrap="square" rtlCol="0">
            <a:spAutoFit/>
          </a:bodyPr>
          <a:lstStyle/>
          <a:p>
            <a:pPr marL="457200" indent="-457200">
              <a:buFont typeface="+mj-lt"/>
              <a:buAutoNum type="arabicPeriod" startAt="2"/>
            </a:pPr>
            <a:r>
              <a:rPr lang="en-US" sz="2000" dirty="0" smtClean="0">
                <a:solidFill>
                  <a:srgbClr val="0000FF"/>
                </a:solidFill>
                <a:latin typeface="+mj-lt"/>
              </a:rPr>
              <a:t>Flux at the boundary (i.e., catalyst particle surface) is specified:  </a:t>
            </a:r>
          </a:p>
          <a:p>
            <a:pPr marL="914400" lvl="1" indent="-457200">
              <a:spcAft>
                <a:spcPts val="1200"/>
              </a:spcAft>
              <a:buFont typeface="+mj-lt"/>
              <a:buAutoNum type="alphaLcParenR"/>
            </a:pPr>
            <a:r>
              <a:rPr lang="en-US" sz="2000" dirty="0" smtClean="0">
                <a:solidFill>
                  <a:srgbClr val="0000FF"/>
                </a:solidFill>
                <a:latin typeface="+mj-lt"/>
              </a:rPr>
              <a:t>No mass transfer at surface (</a:t>
            </a:r>
            <a:r>
              <a:rPr lang="en-US" sz="2000" dirty="0" err="1" smtClean="0">
                <a:solidFill>
                  <a:srgbClr val="0000FF"/>
                </a:solidFill>
                <a:latin typeface="+mj-lt"/>
              </a:rPr>
              <a:t>nonreacting</a:t>
            </a:r>
            <a:r>
              <a:rPr lang="en-US" sz="2000" dirty="0" smtClean="0">
                <a:solidFill>
                  <a:srgbClr val="0000FF"/>
                </a:solidFill>
                <a:latin typeface="+mj-lt"/>
              </a:rPr>
              <a:t> surface)</a:t>
            </a:r>
            <a:endParaRPr lang="en-US" sz="2000" dirty="0">
              <a:solidFill>
                <a:srgbClr val="0000FF"/>
              </a:solidFill>
              <a:latin typeface="+mj-lt"/>
            </a:endParaRPr>
          </a:p>
          <a:p>
            <a:pPr marL="914400" lvl="1" indent="-457200">
              <a:buFont typeface="+mj-lt"/>
              <a:buAutoNum type="alphaLcParenR"/>
            </a:pPr>
            <a:endParaRPr lang="en-US" sz="2000" dirty="0" smtClean="0">
              <a:latin typeface="+mj-lt"/>
            </a:endParaRPr>
          </a:p>
          <a:p>
            <a:pPr marL="914400" lvl="1" indent="-457200">
              <a:buFont typeface="+mj-lt"/>
              <a:buAutoNum type="alphaLcParenR"/>
            </a:pPr>
            <a:r>
              <a:rPr lang="en-US" sz="2000" dirty="0" smtClean="0">
                <a:solidFill>
                  <a:srgbClr val="0000FF"/>
                </a:solidFill>
                <a:latin typeface="+mj-lt"/>
              </a:rPr>
              <a:t>Reaction that occurs at the surface is at steady state: </a:t>
            </a:r>
            <a:r>
              <a:rPr lang="en-US" sz="2000" dirty="0" smtClean="0">
                <a:latin typeface="+mj-lt"/>
              </a:rPr>
              <a:t>set the molar flux on the surface equal to the rate of reaction at the surface</a:t>
            </a:r>
            <a:endParaRPr lang="en-US" sz="2000" dirty="0" smtClean="0">
              <a:solidFill>
                <a:srgbClr val="7030A0"/>
              </a:solidFill>
              <a:latin typeface="+mj-lt"/>
            </a:endParaRPr>
          </a:p>
          <a:p>
            <a:pPr marL="914400" lvl="1" indent="-457200">
              <a:spcAft>
                <a:spcPts val="900"/>
              </a:spcAft>
            </a:pPr>
            <a:endParaRPr lang="en-US" sz="2000" dirty="0">
              <a:solidFill>
                <a:srgbClr val="7030A0"/>
              </a:solidFill>
              <a:latin typeface="+mj-lt"/>
            </a:endParaRPr>
          </a:p>
          <a:p>
            <a:pPr marL="914400" lvl="1" indent="-457200">
              <a:buFont typeface="+mj-lt"/>
              <a:buAutoNum type="alphaLcParenR" startAt="3"/>
            </a:pPr>
            <a:r>
              <a:rPr lang="en-US" sz="2000" dirty="0" smtClean="0">
                <a:solidFill>
                  <a:srgbClr val="0000FF"/>
                </a:solidFill>
                <a:latin typeface="+mj-lt"/>
              </a:rPr>
              <a:t>Convective transport across the boundary layer occurs</a:t>
            </a:r>
          </a:p>
        </p:txBody>
      </p:sp>
      <p:graphicFrame>
        <p:nvGraphicFramePr>
          <p:cNvPr id="6" name="Object 5"/>
          <p:cNvGraphicFramePr>
            <a:graphicFrameLocks noChangeAspect="1"/>
          </p:cNvGraphicFramePr>
          <p:nvPr>
            <p:extLst/>
          </p:nvPr>
        </p:nvGraphicFramePr>
        <p:xfrm>
          <a:off x="3771900" y="2911775"/>
          <a:ext cx="1600200" cy="381000"/>
        </p:xfrm>
        <a:graphic>
          <a:graphicData uri="http://schemas.openxmlformats.org/presentationml/2006/ole">
            <mc:AlternateContent xmlns:mc="http://schemas.openxmlformats.org/markup-compatibility/2006">
              <mc:Choice xmlns:v="urn:schemas-microsoft-com:vml" Requires="v">
                <p:oleObj spid="_x0000_s51270" name="Equation" r:id="rId3" imgW="1600200" imgH="380880" progId="Equation.DSMT4">
                  <p:embed/>
                </p:oleObj>
              </mc:Choice>
              <mc:Fallback>
                <p:oleObj name="Equation" r:id="rId3" imgW="1600200" imgH="3808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1900" y="2911775"/>
                        <a:ext cx="160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nvPr>
        </p:nvGraphicFramePr>
        <p:xfrm>
          <a:off x="1219200" y="3954916"/>
          <a:ext cx="1968500" cy="381000"/>
        </p:xfrm>
        <a:graphic>
          <a:graphicData uri="http://schemas.openxmlformats.org/presentationml/2006/ole">
            <mc:AlternateContent xmlns:mc="http://schemas.openxmlformats.org/markup-compatibility/2006">
              <mc:Choice xmlns:v="urn:schemas-microsoft-com:vml" Requires="v">
                <p:oleObj spid="_x0000_s51271" name="Equation" r:id="rId5" imgW="1968480" imgH="380880" progId="Equation.DSMT4">
                  <p:embed/>
                </p:oleObj>
              </mc:Choice>
              <mc:Fallback>
                <p:oleObj name="Equation" r:id="rId5" imgW="1968480" imgH="3808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954916"/>
                        <a:ext cx="1968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nvPr>
        </p:nvGraphicFramePr>
        <p:xfrm>
          <a:off x="2927350" y="4693227"/>
          <a:ext cx="3289300" cy="431800"/>
        </p:xfrm>
        <a:graphic>
          <a:graphicData uri="http://schemas.openxmlformats.org/presentationml/2006/ole">
            <mc:AlternateContent xmlns:mc="http://schemas.openxmlformats.org/markup-compatibility/2006">
              <mc:Choice xmlns:v="urn:schemas-microsoft-com:vml" Requires="v">
                <p:oleObj spid="_x0000_s51272" name="Equation" r:id="rId7" imgW="3288960" imgH="431640" progId="Equation.DSMT4">
                  <p:embed/>
                </p:oleObj>
              </mc:Choice>
              <mc:Fallback>
                <p:oleObj name="Equation" r:id="rId7" imgW="3288960" imgH="43164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27350" y="4693227"/>
                        <a:ext cx="32893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1" name="Group 10"/>
          <p:cNvGrpSpPr/>
          <p:nvPr/>
        </p:nvGrpSpPr>
        <p:grpSpPr>
          <a:xfrm>
            <a:off x="2590800" y="3944406"/>
            <a:ext cx="5886874" cy="391510"/>
            <a:chOff x="2590800" y="4256690"/>
            <a:chExt cx="5886874" cy="391510"/>
          </a:xfrm>
        </p:grpSpPr>
        <p:sp>
          <p:nvSpPr>
            <p:cNvPr id="8" name="TextBox 7"/>
            <p:cNvSpPr txBox="1"/>
            <p:nvPr/>
          </p:nvSpPr>
          <p:spPr>
            <a:xfrm>
              <a:off x="3463160" y="4256690"/>
              <a:ext cx="5014514" cy="369332"/>
            </a:xfrm>
            <a:prstGeom prst="rect">
              <a:avLst/>
            </a:prstGeom>
            <a:noFill/>
          </p:spPr>
          <p:txBody>
            <a:bodyPr wrap="none" rtlCol="0">
              <a:spAutoFit/>
            </a:bodyPr>
            <a:lstStyle/>
            <a:p>
              <a:pPr algn="ctr"/>
              <a:r>
                <a:rPr lang="en-US" dirty="0" smtClean="0">
                  <a:solidFill>
                    <a:srgbClr val="CC0000"/>
                  </a:solidFill>
                </a:rPr>
                <a:t>reaction rate per unit surface area (mol/m</a:t>
              </a:r>
              <a:r>
                <a:rPr lang="en-US" baseline="30000" dirty="0" smtClean="0">
                  <a:solidFill>
                    <a:srgbClr val="CC0000"/>
                  </a:solidFill>
                </a:rPr>
                <a:t>2</a:t>
              </a:r>
              <a:r>
                <a:rPr lang="en-US" dirty="0" smtClean="0">
                  <a:solidFill>
                    <a:srgbClr val="CC0000"/>
                  </a:solidFill>
                  <a:cs typeface="Arial"/>
                </a:rPr>
                <a:t>·sec)</a:t>
              </a:r>
              <a:endParaRPr lang="en-US" dirty="0" smtClean="0">
                <a:solidFill>
                  <a:srgbClr val="CC0000"/>
                </a:solidFill>
              </a:endParaRPr>
            </a:p>
          </p:txBody>
        </p:sp>
        <p:sp>
          <p:nvSpPr>
            <p:cNvPr id="10" name="Oval 9"/>
            <p:cNvSpPr/>
            <p:nvPr/>
          </p:nvSpPr>
          <p:spPr>
            <a:xfrm>
              <a:off x="2590800" y="4267200"/>
              <a:ext cx="762000" cy="381000"/>
            </a:xfrm>
            <a:prstGeom prst="ellipse">
              <a:avLst/>
            </a:prstGeom>
            <a:no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TextBox 11"/>
          <p:cNvSpPr txBox="1"/>
          <p:nvPr/>
        </p:nvSpPr>
        <p:spPr>
          <a:xfrm>
            <a:off x="152400" y="5074227"/>
            <a:ext cx="8839200" cy="707886"/>
          </a:xfrm>
          <a:prstGeom prst="rect">
            <a:avLst/>
          </a:prstGeom>
          <a:noFill/>
        </p:spPr>
        <p:txBody>
          <a:bodyPr wrap="square" rtlCol="0">
            <a:spAutoFit/>
          </a:bodyPr>
          <a:lstStyle/>
          <a:p>
            <a:pPr marL="457200" indent="-457200">
              <a:buFont typeface="+mj-lt"/>
              <a:buAutoNum type="arabicPeriod" startAt="3"/>
            </a:pPr>
            <a:r>
              <a:rPr lang="en-US" sz="2000" dirty="0" smtClean="0">
                <a:solidFill>
                  <a:srgbClr val="0000FF"/>
                </a:solidFill>
              </a:rPr>
              <a:t>Planes of symmetry: </a:t>
            </a:r>
            <a:r>
              <a:rPr lang="en-US" sz="2000" dirty="0" smtClean="0"/>
              <a:t>concentration profile is symmetric about a plane </a:t>
            </a:r>
          </a:p>
          <a:p>
            <a:pPr marL="688975" lvl="1" indent="-231775">
              <a:buFont typeface="Arial" pitchFamily="34" charset="0"/>
              <a:buChar char="•"/>
            </a:pPr>
            <a:r>
              <a:rPr lang="en-US" sz="2000" dirty="0" smtClean="0"/>
              <a:t>Concentration gradient is zero at the plane of symmetry</a:t>
            </a:r>
          </a:p>
        </p:txBody>
      </p:sp>
      <p:grpSp>
        <p:nvGrpSpPr>
          <p:cNvPr id="31" name="Group 30"/>
          <p:cNvGrpSpPr/>
          <p:nvPr/>
        </p:nvGrpSpPr>
        <p:grpSpPr>
          <a:xfrm>
            <a:off x="428300" y="5846618"/>
            <a:ext cx="8450310" cy="669922"/>
            <a:chOff x="428300" y="5846618"/>
            <a:chExt cx="8450310" cy="669922"/>
          </a:xfrm>
        </p:grpSpPr>
        <p:sp>
          <p:nvSpPr>
            <p:cNvPr id="14" name="TextBox 13"/>
            <p:cNvSpPr txBox="1"/>
            <p:nvPr/>
          </p:nvSpPr>
          <p:spPr>
            <a:xfrm>
              <a:off x="428300" y="5846618"/>
              <a:ext cx="1981200" cy="646331"/>
            </a:xfrm>
            <a:prstGeom prst="rect">
              <a:avLst/>
            </a:prstGeom>
            <a:noFill/>
          </p:spPr>
          <p:txBody>
            <a:bodyPr wrap="square" rtlCol="0">
              <a:spAutoFit/>
            </a:bodyPr>
            <a:lstStyle/>
            <a:p>
              <a:pPr algn="ctr"/>
              <a:r>
                <a:rPr lang="en-US" dirty="0" smtClean="0">
                  <a:solidFill>
                    <a:srgbClr val="CC0000"/>
                  </a:solidFill>
                </a:rPr>
                <a:t>Radial diffusion in a tube:</a:t>
              </a:r>
            </a:p>
          </p:txBody>
        </p:sp>
        <p:grpSp>
          <p:nvGrpSpPr>
            <p:cNvPr id="30" name="Group 29"/>
            <p:cNvGrpSpPr/>
            <p:nvPr/>
          </p:nvGrpSpPr>
          <p:grpSpPr>
            <a:xfrm>
              <a:off x="2299140" y="5883349"/>
              <a:ext cx="1905000" cy="610394"/>
              <a:chOff x="2362200" y="5883349"/>
              <a:chExt cx="1905000" cy="610394"/>
            </a:xfrm>
          </p:grpSpPr>
          <p:sp>
            <p:nvSpPr>
              <p:cNvPr id="13" name="Flowchart: Direct Access Storage 12"/>
              <p:cNvSpPr/>
              <p:nvPr/>
            </p:nvSpPr>
            <p:spPr>
              <a:xfrm flipH="1">
                <a:off x="2362200" y="5883349"/>
                <a:ext cx="1905000" cy="609600"/>
              </a:xfrm>
              <a:prstGeom prst="flowChartMagneticDrum">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a:off x="2634676" y="6132969"/>
                <a:ext cx="286630" cy="360774"/>
                <a:chOff x="2634676" y="6132969"/>
                <a:chExt cx="286630" cy="360774"/>
              </a:xfrm>
            </p:grpSpPr>
            <p:sp>
              <p:nvSpPr>
                <p:cNvPr id="19" name="TextBox 18"/>
                <p:cNvSpPr txBox="1"/>
                <p:nvPr/>
              </p:nvSpPr>
              <p:spPr>
                <a:xfrm>
                  <a:off x="2656490" y="6132969"/>
                  <a:ext cx="264816" cy="338554"/>
                </a:xfrm>
                <a:prstGeom prst="rect">
                  <a:avLst/>
                </a:prstGeom>
                <a:noFill/>
              </p:spPr>
              <p:txBody>
                <a:bodyPr wrap="none" rtlCol="0">
                  <a:spAutoFit/>
                </a:bodyPr>
                <a:lstStyle/>
                <a:p>
                  <a:r>
                    <a:rPr lang="en-US" sz="1600" b="1" dirty="0" smtClean="0">
                      <a:solidFill>
                        <a:srgbClr val="CC0000"/>
                      </a:solidFill>
                    </a:rPr>
                    <a:t>r</a:t>
                  </a:r>
                </a:p>
              </p:txBody>
            </p:sp>
            <p:grpSp>
              <p:nvGrpSpPr>
                <p:cNvPr id="18" name="Group 17"/>
                <p:cNvGrpSpPr/>
                <p:nvPr/>
              </p:nvGrpSpPr>
              <p:grpSpPr>
                <a:xfrm>
                  <a:off x="2634676" y="6156145"/>
                  <a:ext cx="64008" cy="337598"/>
                  <a:chOff x="2634676" y="6156145"/>
                  <a:chExt cx="64008" cy="337598"/>
                </a:xfrm>
              </p:grpSpPr>
              <p:cxnSp>
                <p:nvCxnSpPr>
                  <p:cNvPr id="16" name="Straight Arrow Connector 15"/>
                  <p:cNvCxnSpPr/>
                  <p:nvPr/>
                </p:nvCxnSpPr>
                <p:spPr>
                  <a:xfrm rot="5400000">
                    <a:off x="2514600" y="6340549"/>
                    <a:ext cx="3048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Oval 16"/>
                  <p:cNvSpPr>
                    <a:spLocks noChangeAspect="1"/>
                  </p:cNvSpPr>
                  <p:nvPr/>
                </p:nvSpPr>
                <p:spPr>
                  <a:xfrm>
                    <a:off x="2634676" y="6156145"/>
                    <a:ext cx="64008" cy="64008"/>
                  </a:xfrm>
                  <a:prstGeom prst="ellipse">
                    <a:avLst/>
                  </a:prstGeom>
                  <a:solidFill>
                    <a:srgbClr val="CC000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aphicFrame>
          <p:nvGraphicFramePr>
            <p:cNvPr id="21" name="Object 20"/>
            <p:cNvGraphicFramePr>
              <a:graphicFrameLocks noChangeAspect="1"/>
            </p:cNvGraphicFramePr>
            <p:nvPr>
              <p:extLst/>
            </p:nvPr>
          </p:nvGraphicFramePr>
          <p:xfrm>
            <a:off x="4343400" y="5883349"/>
            <a:ext cx="1714500" cy="622300"/>
          </p:xfrm>
          <a:graphic>
            <a:graphicData uri="http://schemas.openxmlformats.org/presentationml/2006/ole">
              <mc:AlternateContent xmlns:mc="http://schemas.openxmlformats.org/markup-compatibility/2006">
                <mc:Choice xmlns:v="urn:schemas-microsoft-com:vml" Requires="v">
                  <p:oleObj spid="_x0000_s51273" name="Equation" r:id="rId9" imgW="1714320" imgH="622080" progId="Equation.DSMT4">
                    <p:embed/>
                  </p:oleObj>
                </mc:Choice>
                <mc:Fallback>
                  <p:oleObj name="Equation" r:id="rId9" imgW="1714320" imgH="6220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43400" y="5883349"/>
                          <a:ext cx="17145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9" name="Group 28"/>
            <p:cNvGrpSpPr/>
            <p:nvPr/>
          </p:nvGrpSpPr>
          <p:grpSpPr>
            <a:xfrm>
              <a:off x="6211610" y="5883349"/>
              <a:ext cx="612648" cy="612648"/>
              <a:chOff x="6096000" y="5883349"/>
              <a:chExt cx="612648" cy="612648"/>
            </a:xfrm>
          </p:grpSpPr>
          <p:sp>
            <p:nvSpPr>
              <p:cNvPr id="22" name="Oval 21"/>
              <p:cNvSpPr>
                <a:spLocks noChangeAspect="1"/>
              </p:cNvSpPr>
              <p:nvPr/>
            </p:nvSpPr>
            <p:spPr>
              <a:xfrm>
                <a:off x="6096000" y="5883349"/>
                <a:ext cx="612648" cy="61264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p:cNvGrpSpPr/>
              <p:nvPr/>
            </p:nvGrpSpPr>
            <p:grpSpPr>
              <a:xfrm>
                <a:off x="6377150" y="6122459"/>
                <a:ext cx="286630" cy="360774"/>
                <a:chOff x="2634676" y="6132969"/>
                <a:chExt cx="286630" cy="360774"/>
              </a:xfrm>
            </p:grpSpPr>
            <p:sp>
              <p:nvSpPr>
                <p:cNvPr id="24" name="TextBox 23"/>
                <p:cNvSpPr txBox="1"/>
                <p:nvPr/>
              </p:nvSpPr>
              <p:spPr>
                <a:xfrm>
                  <a:off x="2656490" y="6132969"/>
                  <a:ext cx="264816" cy="338554"/>
                </a:xfrm>
                <a:prstGeom prst="rect">
                  <a:avLst/>
                </a:prstGeom>
                <a:noFill/>
              </p:spPr>
              <p:txBody>
                <a:bodyPr wrap="none" rtlCol="0">
                  <a:spAutoFit/>
                </a:bodyPr>
                <a:lstStyle/>
                <a:p>
                  <a:r>
                    <a:rPr lang="en-US" sz="1600" b="1" dirty="0" smtClean="0">
                      <a:solidFill>
                        <a:srgbClr val="CC0000"/>
                      </a:solidFill>
                    </a:rPr>
                    <a:t>r</a:t>
                  </a:r>
                </a:p>
              </p:txBody>
            </p:sp>
            <p:grpSp>
              <p:nvGrpSpPr>
                <p:cNvPr id="25" name="Group 17"/>
                <p:cNvGrpSpPr/>
                <p:nvPr/>
              </p:nvGrpSpPr>
              <p:grpSpPr>
                <a:xfrm>
                  <a:off x="2634676" y="6156145"/>
                  <a:ext cx="64008" cy="337598"/>
                  <a:chOff x="2634676" y="6156145"/>
                  <a:chExt cx="64008" cy="337598"/>
                </a:xfrm>
              </p:grpSpPr>
              <p:cxnSp>
                <p:nvCxnSpPr>
                  <p:cNvPr id="26" name="Straight Arrow Connector 25"/>
                  <p:cNvCxnSpPr/>
                  <p:nvPr/>
                </p:nvCxnSpPr>
                <p:spPr>
                  <a:xfrm rot="5400000">
                    <a:off x="2514600" y="6340549"/>
                    <a:ext cx="3048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Oval 26"/>
                  <p:cNvSpPr>
                    <a:spLocks noChangeAspect="1"/>
                  </p:cNvSpPr>
                  <p:nvPr/>
                </p:nvSpPr>
                <p:spPr>
                  <a:xfrm>
                    <a:off x="2634676" y="6156145"/>
                    <a:ext cx="64008" cy="64008"/>
                  </a:xfrm>
                  <a:prstGeom prst="ellipse">
                    <a:avLst/>
                  </a:prstGeom>
                  <a:solidFill>
                    <a:srgbClr val="CC000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8" name="TextBox 27"/>
            <p:cNvSpPr txBox="1"/>
            <p:nvPr/>
          </p:nvSpPr>
          <p:spPr>
            <a:xfrm>
              <a:off x="6897410" y="5870209"/>
              <a:ext cx="1981200" cy="646331"/>
            </a:xfrm>
            <a:prstGeom prst="rect">
              <a:avLst/>
            </a:prstGeom>
            <a:noFill/>
          </p:spPr>
          <p:txBody>
            <a:bodyPr wrap="square" rtlCol="0">
              <a:spAutoFit/>
            </a:bodyPr>
            <a:lstStyle/>
            <a:p>
              <a:r>
                <a:rPr lang="en-US" dirty="0" smtClean="0">
                  <a:solidFill>
                    <a:srgbClr val="CC0000"/>
                  </a:solidFill>
                </a:rPr>
                <a:t>Radial diffusion in a sphere</a:t>
              </a:r>
            </a:p>
          </p:txBody>
        </p:sp>
      </p:grpSp>
    </p:spTree>
    <p:extLst>
      <p:ext uri="{BB962C8B-B14F-4D97-AF65-F5344CB8AC3E}">
        <p14:creationId xmlns:p14="http://schemas.microsoft.com/office/powerpoint/2010/main" val="13697407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7138" name="Object 2"/>
          <p:cNvGraphicFramePr>
            <a:graphicFrameLocks noChangeAspect="1"/>
          </p:cNvGraphicFramePr>
          <p:nvPr>
            <p:extLst/>
          </p:nvPr>
        </p:nvGraphicFramePr>
        <p:xfrm>
          <a:off x="631825" y="954088"/>
          <a:ext cx="2111375" cy="722312"/>
        </p:xfrm>
        <a:graphic>
          <a:graphicData uri="http://schemas.openxmlformats.org/presentationml/2006/ole">
            <mc:AlternateContent xmlns:mc="http://schemas.openxmlformats.org/markup-compatibility/2006">
              <mc:Choice xmlns:v="urn:schemas-microsoft-com:vml" Requires="v">
                <p:oleObj spid="_x0000_s59564" name="Equation" r:id="rId3" imgW="2286000" imgH="723600" progId="Equation.DSMT4">
                  <p:embed/>
                </p:oleObj>
              </mc:Choice>
              <mc:Fallback>
                <p:oleObj name="Equation" r:id="rId3" imgW="2286000" imgH="7236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825" y="954088"/>
                        <a:ext cx="2111375" cy="7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347139" name="Object 3"/>
          <p:cNvGraphicFramePr>
            <a:graphicFrameLocks noChangeAspect="1"/>
          </p:cNvGraphicFramePr>
          <p:nvPr>
            <p:extLst/>
          </p:nvPr>
        </p:nvGraphicFramePr>
        <p:xfrm>
          <a:off x="3282950" y="838200"/>
          <a:ext cx="1746250" cy="768350"/>
        </p:xfrm>
        <a:graphic>
          <a:graphicData uri="http://schemas.openxmlformats.org/presentationml/2006/ole">
            <mc:AlternateContent xmlns:mc="http://schemas.openxmlformats.org/markup-compatibility/2006">
              <mc:Choice xmlns:v="urn:schemas-microsoft-com:vml" Requires="v">
                <p:oleObj spid="_x0000_s59565" name="Equation" r:id="rId5" imgW="1688760" imgH="761760" progId="Equation.DSMT4">
                  <p:embed/>
                </p:oleObj>
              </mc:Choice>
              <mc:Fallback>
                <p:oleObj name="Equation" r:id="rId5" imgW="1688760" imgH="76176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82950" y="838200"/>
                        <a:ext cx="17462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47141" name="Object 5"/>
          <p:cNvGraphicFramePr>
            <a:graphicFrameLocks noChangeAspect="1"/>
          </p:cNvGraphicFramePr>
          <p:nvPr>
            <p:extLst/>
          </p:nvPr>
        </p:nvGraphicFramePr>
        <p:xfrm>
          <a:off x="685800" y="1842790"/>
          <a:ext cx="1855788" cy="355600"/>
        </p:xfrm>
        <a:graphic>
          <a:graphicData uri="http://schemas.openxmlformats.org/presentationml/2006/ole">
            <mc:AlternateContent xmlns:mc="http://schemas.openxmlformats.org/markup-compatibility/2006">
              <mc:Choice xmlns:v="urn:schemas-microsoft-com:vml" Requires="v">
                <p:oleObj spid="_x0000_s59566" name="Equation" r:id="rId7" imgW="2006280" imgH="355320" progId="Equation.DSMT4">
                  <p:embed/>
                </p:oleObj>
              </mc:Choice>
              <mc:Fallback>
                <p:oleObj name="Equation" r:id="rId7" imgW="2006280" imgH="35532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1842790"/>
                        <a:ext cx="18557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47142" name="Text Box 6"/>
          <p:cNvSpPr txBox="1">
            <a:spLocks noChangeArrowheads="1"/>
          </p:cNvSpPr>
          <p:nvPr/>
        </p:nvSpPr>
        <p:spPr bwMode="auto">
          <a:xfrm>
            <a:off x="2675042" y="1828800"/>
            <a:ext cx="2582758" cy="369332"/>
          </a:xfrm>
          <a:prstGeom prst="rect">
            <a:avLst/>
          </a:prstGeom>
          <a:noFill/>
          <a:ln w="9525">
            <a:noFill/>
            <a:miter lim="800000"/>
            <a:headEnd/>
            <a:tailEnd/>
          </a:ln>
          <a:effectLst/>
        </p:spPr>
        <p:txBody>
          <a:bodyPr wrap="none">
            <a:spAutoFit/>
          </a:bodyPr>
          <a:lstStyle/>
          <a:p>
            <a:r>
              <a:rPr lang="en-US" altLang="zh-TW" dirty="0"/>
              <a:t>surface-reaction-limited</a:t>
            </a:r>
          </a:p>
        </p:txBody>
      </p:sp>
      <p:graphicFrame>
        <p:nvGraphicFramePr>
          <p:cNvPr id="347143" name="Object 7"/>
          <p:cNvGraphicFramePr>
            <a:graphicFrameLocks noChangeAspect="1"/>
          </p:cNvGraphicFramePr>
          <p:nvPr>
            <p:extLst/>
          </p:nvPr>
        </p:nvGraphicFramePr>
        <p:xfrm>
          <a:off x="1056481" y="2222936"/>
          <a:ext cx="7031038" cy="768350"/>
        </p:xfrm>
        <a:graphic>
          <a:graphicData uri="http://schemas.openxmlformats.org/presentationml/2006/ole">
            <mc:AlternateContent xmlns:mc="http://schemas.openxmlformats.org/markup-compatibility/2006">
              <mc:Choice xmlns:v="urn:schemas-microsoft-com:vml" Requires="v">
                <p:oleObj spid="_x0000_s59567" name="Equation" r:id="rId9" imgW="7556400" imgH="761760" progId="Equation.DSMT4">
                  <p:embed/>
                </p:oleObj>
              </mc:Choice>
              <mc:Fallback>
                <p:oleObj name="Equation" r:id="rId9" imgW="7556400" imgH="761760" progId="Equation.DSMT4">
                  <p:embed/>
                  <p:pic>
                    <p:nvPicPr>
                      <p:cNvPr id="0" name=""/>
                      <p:cNvPicPr>
                        <a:picLocks noChangeAspect="1" noChangeArrowheads="1"/>
                      </p:cNvPicPr>
                      <p:nvPr/>
                    </p:nvPicPr>
                    <p:blipFill>
                      <a:blip r:embed="rId10"/>
                      <a:srcRect/>
                      <a:stretch>
                        <a:fillRect/>
                      </a:stretch>
                    </p:blipFill>
                    <p:spPr bwMode="auto">
                      <a:xfrm>
                        <a:off x="1056481" y="2222936"/>
                        <a:ext cx="703103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47144" name="Text Box 8"/>
          <p:cNvSpPr txBox="1">
            <a:spLocks noChangeArrowheads="1"/>
          </p:cNvSpPr>
          <p:nvPr/>
        </p:nvSpPr>
        <p:spPr bwMode="auto">
          <a:xfrm>
            <a:off x="167054" y="3040171"/>
            <a:ext cx="8976946" cy="646331"/>
          </a:xfrm>
          <a:prstGeom prst="rect">
            <a:avLst/>
          </a:prstGeom>
          <a:noFill/>
          <a:ln w="9525">
            <a:noFill/>
            <a:miter lim="800000"/>
            <a:headEnd/>
            <a:tailEnd/>
          </a:ln>
          <a:effectLst/>
        </p:spPr>
        <p:txBody>
          <a:bodyPr wrap="square">
            <a:spAutoFit/>
          </a:bodyPr>
          <a:lstStyle/>
          <a:p>
            <a:pPr algn="ctr"/>
            <a:r>
              <a:rPr lang="en-US" altLang="zh-TW" dirty="0" smtClean="0">
                <a:latin typeface="Symbol" pitchFamily="18" charset="2"/>
              </a:rPr>
              <a:t>f</a:t>
            </a:r>
            <a:r>
              <a:rPr lang="en-US" altLang="zh-TW" baseline="-25000" dirty="0" smtClean="0"/>
              <a:t>1</a:t>
            </a:r>
            <a:r>
              <a:rPr lang="en-US" altLang="zh-TW" dirty="0" smtClean="0"/>
              <a:t> is large,  diffusion-limited </a:t>
            </a:r>
            <a:r>
              <a:rPr lang="en-US" altLang="zh-TW" dirty="0"/>
              <a:t>reaction </a:t>
            </a:r>
            <a:r>
              <a:rPr lang="en-US" altLang="zh-TW" dirty="0" smtClean="0"/>
              <a:t>inside the pellet (external </a:t>
            </a:r>
            <a:r>
              <a:rPr lang="en-US" altLang="zh-TW" dirty="0"/>
              <a:t>diffusion will have a negligible effect on the overall </a:t>
            </a:r>
            <a:r>
              <a:rPr lang="en-US" altLang="zh-TW" dirty="0" err="1" smtClean="0"/>
              <a:t>rxn</a:t>
            </a:r>
            <a:r>
              <a:rPr lang="en-US" altLang="zh-TW" dirty="0" smtClean="0"/>
              <a:t> rate because internal diffusion limits the </a:t>
            </a:r>
            <a:r>
              <a:rPr lang="en-US" altLang="zh-TW" dirty="0" err="1" smtClean="0"/>
              <a:t>rxn</a:t>
            </a:r>
            <a:r>
              <a:rPr lang="en-US" altLang="zh-TW" dirty="0" smtClean="0"/>
              <a:t> rate)</a:t>
            </a:r>
            <a:endParaRPr lang="en-US" altLang="zh-TW" dirty="0"/>
          </a:p>
        </p:txBody>
      </p:sp>
      <p:sp>
        <p:nvSpPr>
          <p:cNvPr id="347146" name="Text Box 10"/>
          <p:cNvSpPr txBox="1">
            <a:spLocks noChangeArrowheads="1"/>
          </p:cNvSpPr>
          <p:nvPr/>
        </p:nvSpPr>
        <p:spPr bwMode="auto">
          <a:xfrm>
            <a:off x="5867400" y="5421868"/>
            <a:ext cx="3200400" cy="369332"/>
          </a:xfrm>
          <a:prstGeom prst="rect">
            <a:avLst/>
          </a:prstGeom>
          <a:noFill/>
          <a:ln w="9525">
            <a:noFill/>
            <a:miter lim="800000"/>
            <a:headEnd/>
            <a:tailEnd/>
          </a:ln>
          <a:effectLst/>
        </p:spPr>
        <p:txBody>
          <a:bodyPr wrap="square">
            <a:spAutoFit/>
          </a:bodyPr>
          <a:lstStyle/>
          <a:p>
            <a:r>
              <a:rPr lang="en-US" altLang="zh-TW" dirty="0"/>
              <a:t>Overall </a:t>
            </a:r>
            <a:r>
              <a:rPr lang="en-US" altLang="zh-TW" dirty="0" smtClean="0"/>
              <a:t>rate for 1st-order </a:t>
            </a:r>
            <a:r>
              <a:rPr lang="en-US" altLang="zh-TW" dirty="0" err="1" smtClean="0"/>
              <a:t>rxn</a:t>
            </a:r>
            <a:endParaRPr lang="en-US" altLang="zh-TW" dirty="0"/>
          </a:p>
        </p:txBody>
      </p:sp>
      <p:graphicFrame>
        <p:nvGraphicFramePr>
          <p:cNvPr id="347147" name="Object 11"/>
          <p:cNvGraphicFramePr>
            <a:graphicFrameLocks noChangeAspect="1"/>
          </p:cNvGraphicFramePr>
          <p:nvPr>
            <p:extLst/>
          </p:nvPr>
        </p:nvGraphicFramePr>
        <p:xfrm>
          <a:off x="609600" y="3906838"/>
          <a:ext cx="2852738" cy="741362"/>
        </p:xfrm>
        <a:graphic>
          <a:graphicData uri="http://schemas.openxmlformats.org/presentationml/2006/ole">
            <mc:AlternateContent xmlns:mc="http://schemas.openxmlformats.org/markup-compatibility/2006">
              <mc:Choice xmlns:v="urn:schemas-microsoft-com:vml" Requires="v">
                <p:oleObj spid="_x0000_s59568" name="Equation" r:id="rId11" imgW="3060360" imgH="736560" progId="Equation.DSMT4">
                  <p:embed/>
                </p:oleObj>
              </mc:Choice>
              <mc:Fallback>
                <p:oleObj name="Equation" r:id="rId11" imgW="3060360" imgH="73656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9600" y="3906838"/>
                        <a:ext cx="2852738"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47150" name="Object 14"/>
          <p:cNvGraphicFramePr>
            <a:graphicFrameLocks noChangeAspect="1"/>
          </p:cNvGraphicFramePr>
          <p:nvPr>
            <p:extLst/>
          </p:nvPr>
        </p:nvGraphicFramePr>
        <p:xfrm>
          <a:off x="5486400" y="1066800"/>
          <a:ext cx="2916238" cy="357188"/>
        </p:xfrm>
        <a:graphic>
          <a:graphicData uri="http://schemas.openxmlformats.org/presentationml/2006/ole">
            <mc:AlternateContent xmlns:mc="http://schemas.openxmlformats.org/markup-compatibility/2006">
              <mc:Choice xmlns:v="urn:schemas-microsoft-com:vml" Requires="v">
                <p:oleObj spid="_x0000_s59569" name="Equation" r:id="rId13" imgW="3149280" imgH="355320" progId="Equation.DSMT4">
                  <p:embed/>
                </p:oleObj>
              </mc:Choice>
              <mc:Fallback>
                <p:oleObj name="Equation" r:id="rId13" imgW="3149280" imgH="35532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86400" y="1066800"/>
                        <a:ext cx="2916238"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347151" name="Object 15"/>
          <p:cNvGraphicFramePr>
            <a:graphicFrameLocks noChangeAspect="1"/>
          </p:cNvGraphicFramePr>
          <p:nvPr>
            <p:extLst/>
          </p:nvPr>
        </p:nvGraphicFramePr>
        <p:xfrm>
          <a:off x="6478588" y="3808825"/>
          <a:ext cx="1516062" cy="769938"/>
        </p:xfrm>
        <a:graphic>
          <a:graphicData uri="http://schemas.openxmlformats.org/presentationml/2006/ole">
            <mc:AlternateContent xmlns:mc="http://schemas.openxmlformats.org/markup-compatibility/2006">
              <mc:Choice xmlns:v="urn:schemas-microsoft-com:vml" Requires="v">
                <p:oleObj spid="_x0000_s59570" name="Equation" r:id="rId15" imgW="1650960" imgH="774360" progId="Equation.DSMT4">
                  <p:embed/>
                </p:oleObj>
              </mc:Choice>
              <mc:Fallback>
                <p:oleObj name="Equation" r:id="rId15" imgW="1650960" imgH="774360" progId="Equation.DSMT4">
                  <p:embed/>
                  <p:pic>
                    <p:nvPicPr>
                      <p:cNvPr id="0" name=""/>
                      <p:cNvPicPr>
                        <a:picLocks noChangeAspect="1" noChangeArrowheads="1"/>
                      </p:cNvPicPr>
                      <p:nvPr/>
                    </p:nvPicPr>
                    <p:blipFill>
                      <a:blip r:embed="rId16"/>
                      <a:srcRect/>
                      <a:stretch>
                        <a:fillRect/>
                      </a:stretch>
                    </p:blipFill>
                    <p:spPr bwMode="auto">
                      <a:xfrm>
                        <a:off x="6478588" y="3808825"/>
                        <a:ext cx="151606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47152" name="Text Box 16"/>
          <p:cNvSpPr txBox="1">
            <a:spLocks noChangeArrowheads="1"/>
          </p:cNvSpPr>
          <p:nvPr/>
        </p:nvSpPr>
        <p:spPr bwMode="auto">
          <a:xfrm>
            <a:off x="3657600" y="4039012"/>
            <a:ext cx="2681183" cy="369332"/>
          </a:xfrm>
          <a:prstGeom prst="rect">
            <a:avLst/>
          </a:prstGeom>
          <a:noFill/>
          <a:ln w="9525">
            <a:noFill/>
            <a:miter lim="800000"/>
            <a:headEnd/>
            <a:tailEnd/>
          </a:ln>
          <a:effectLst/>
        </p:spPr>
        <p:txBody>
          <a:bodyPr wrap="none">
            <a:spAutoFit/>
          </a:bodyPr>
          <a:lstStyle/>
          <a:p>
            <a:r>
              <a:rPr lang="en-US" altLang="zh-TW" dirty="0" smtClean="0"/>
              <a:t>internal-diffusion-limited:</a:t>
            </a:r>
            <a:endParaRPr lang="en-US" altLang="zh-TW" dirty="0"/>
          </a:p>
        </p:txBody>
      </p:sp>
      <p:graphicFrame>
        <p:nvGraphicFramePr>
          <p:cNvPr id="347154" name="Object 18"/>
          <p:cNvGraphicFramePr>
            <a:graphicFrameLocks noChangeAspect="1"/>
          </p:cNvGraphicFramePr>
          <p:nvPr>
            <p:extLst/>
          </p:nvPr>
        </p:nvGraphicFramePr>
        <p:xfrm>
          <a:off x="5811838" y="4686140"/>
          <a:ext cx="2393950" cy="758825"/>
        </p:xfrm>
        <a:graphic>
          <a:graphicData uri="http://schemas.openxmlformats.org/presentationml/2006/ole">
            <mc:AlternateContent xmlns:mc="http://schemas.openxmlformats.org/markup-compatibility/2006">
              <mc:Choice xmlns:v="urn:schemas-microsoft-com:vml" Requires="v">
                <p:oleObj spid="_x0000_s59571" name="Equation" r:id="rId17" imgW="2603160" imgH="761760" progId="Equation.DSMT4">
                  <p:embed/>
                </p:oleObj>
              </mc:Choice>
              <mc:Fallback>
                <p:oleObj name="Equation" r:id="rId17" imgW="2603160" imgH="761760" progId="Equation.DSMT4">
                  <p:embed/>
                  <p:pic>
                    <p:nvPicPr>
                      <p:cNvPr id="0" name=""/>
                      <p:cNvPicPr>
                        <a:picLocks noChangeAspect="1" noChangeArrowheads="1"/>
                      </p:cNvPicPr>
                      <p:nvPr/>
                    </p:nvPicPr>
                    <p:blipFill>
                      <a:blip r:embed="rId18"/>
                      <a:srcRect/>
                      <a:stretch>
                        <a:fillRect/>
                      </a:stretch>
                    </p:blipFill>
                    <p:spPr bwMode="auto">
                      <a:xfrm>
                        <a:off x="5811838" y="4686140"/>
                        <a:ext cx="239395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21" name="Title 20"/>
          <p:cNvSpPr>
            <a:spLocks noGrp="1"/>
          </p:cNvSpPr>
          <p:nvPr>
            <p:ph type="title"/>
          </p:nvPr>
        </p:nvSpPr>
        <p:spPr/>
        <p:txBody>
          <a:bodyPr/>
          <a:lstStyle/>
          <a:p>
            <a:r>
              <a:rPr lang="en-US" dirty="0" smtClean="0"/>
              <a:t>Effectiveness Factor &amp; </a:t>
            </a:r>
            <a:r>
              <a:rPr lang="en-US" dirty="0" err="1" smtClean="0"/>
              <a:t>Rxn</a:t>
            </a:r>
            <a:r>
              <a:rPr lang="en-US" dirty="0" smtClean="0"/>
              <a:t> Rate</a:t>
            </a:r>
            <a:endParaRPr lang="en-US" dirty="0"/>
          </a:p>
        </p:txBody>
      </p:sp>
      <p:graphicFrame>
        <p:nvGraphicFramePr>
          <p:cNvPr id="2" name="Object 1"/>
          <p:cNvGraphicFramePr>
            <a:graphicFrameLocks noChangeAspect="1"/>
          </p:cNvGraphicFramePr>
          <p:nvPr>
            <p:extLst/>
          </p:nvPr>
        </p:nvGraphicFramePr>
        <p:xfrm>
          <a:off x="304800" y="5080000"/>
          <a:ext cx="1881188" cy="357187"/>
        </p:xfrm>
        <a:graphic>
          <a:graphicData uri="http://schemas.openxmlformats.org/presentationml/2006/ole">
            <mc:AlternateContent xmlns:mc="http://schemas.openxmlformats.org/markup-compatibility/2006">
              <mc:Choice xmlns:v="urn:schemas-microsoft-com:vml" Requires="v">
                <p:oleObj spid="_x0000_s59572" name="Equation" r:id="rId19" imgW="2031840" imgH="355320" progId="Equation.DSMT4">
                  <p:embed/>
                </p:oleObj>
              </mc:Choice>
              <mc:Fallback>
                <p:oleObj name="Equation" r:id="rId19" imgW="2031840" imgH="355320" progId="Equation.DSMT4">
                  <p:embed/>
                  <p:pic>
                    <p:nvPicPr>
                      <p:cNvPr id="0" name=""/>
                      <p:cNvPicPr>
                        <a:picLocks noChangeAspect="1" noChangeArrowheads="1"/>
                      </p:cNvPicPr>
                      <p:nvPr/>
                    </p:nvPicPr>
                    <p:blipFill>
                      <a:blip r:embed="rId20"/>
                      <a:srcRect/>
                      <a:stretch>
                        <a:fillRect/>
                      </a:stretch>
                    </p:blipFill>
                    <p:spPr bwMode="auto">
                      <a:xfrm>
                        <a:off x="304800" y="5080000"/>
                        <a:ext cx="188118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nvPr>
        </p:nvGraphicFramePr>
        <p:xfrm>
          <a:off x="2386013" y="4800600"/>
          <a:ext cx="3152775" cy="765175"/>
        </p:xfrm>
        <a:graphic>
          <a:graphicData uri="http://schemas.openxmlformats.org/presentationml/2006/ole">
            <mc:AlternateContent xmlns:mc="http://schemas.openxmlformats.org/markup-compatibility/2006">
              <mc:Choice xmlns:v="urn:schemas-microsoft-com:vml" Requires="v">
                <p:oleObj spid="_x0000_s59573" name="Equation" r:id="rId21" imgW="3403440" imgH="761760" progId="Equation.DSMT4">
                  <p:embed/>
                </p:oleObj>
              </mc:Choice>
              <mc:Fallback>
                <p:oleObj name="Equation" r:id="rId21" imgW="3403440" imgH="761760" progId="Equation.DSMT4">
                  <p:embed/>
                  <p:pic>
                    <p:nvPicPr>
                      <p:cNvPr id="0" name=""/>
                      <p:cNvPicPr>
                        <a:picLocks noChangeAspect="1" noChangeArrowheads="1"/>
                      </p:cNvPicPr>
                      <p:nvPr/>
                    </p:nvPicPr>
                    <p:blipFill>
                      <a:blip r:embed="rId22"/>
                      <a:srcRect/>
                      <a:stretch>
                        <a:fillRect/>
                      </a:stretch>
                    </p:blipFill>
                    <p:spPr bwMode="auto">
                      <a:xfrm>
                        <a:off x="2386013" y="4800600"/>
                        <a:ext cx="3152775"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cxnSp>
        <p:nvCxnSpPr>
          <p:cNvPr id="5" name="Elbow Connector 4"/>
          <p:cNvCxnSpPr/>
          <p:nvPr/>
        </p:nvCxnSpPr>
        <p:spPr>
          <a:xfrm rot="5400000">
            <a:off x="2270760" y="-458252"/>
            <a:ext cx="3657600" cy="7406640"/>
          </a:xfrm>
          <a:prstGeom prst="bentConnector3">
            <a:avLst>
              <a:gd name="adj1" fmla="val 22223"/>
            </a:avLst>
          </a:prstGeom>
          <a:ln w="28575">
            <a:solidFill>
              <a:srgbClr val="0066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9600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47143"/>
                                        </p:tgtEl>
                                        <p:attrNameLst>
                                          <p:attrName>style.visibility</p:attrName>
                                        </p:attrNameLst>
                                      </p:cBhvr>
                                      <p:to>
                                        <p:strVal val="visible"/>
                                      </p:to>
                                    </p:set>
                                    <p:animEffect transition="in" filter="dissolve">
                                      <p:cBhvr>
                                        <p:cTn id="7" dur="500"/>
                                        <p:tgtEl>
                                          <p:spTgt spid="347143"/>
                                        </p:tgtEl>
                                      </p:cBhvr>
                                    </p:animEffect>
                                  </p:childTnLst>
                                </p:cTn>
                              </p:par>
                            </p:childTnLst>
                          </p:cTn>
                        </p:par>
                        <p:par>
                          <p:cTn id="8" fill="hold">
                            <p:stCondLst>
                              <p:cond delay="5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347144"/>
                                        </p:tgtEl>
                                        <p:attrNameLst>
                                          <p:attrName>style.visibility</p:attrName>
                                        </p:attrNameLst>
                                      </p:cBhvr>
                                      <p:to>
                                        <p:strVal val="visible"/>
                                      </p:to>
                                    </p:set>
                                    <p:anim calcmode="discrete" valueType="clr">
                                      <p:cBhvr override="childStyle">
                                        <p:cTn id="11" dur="80"/>
                                        <p:tgtEl>
                                          <p:spTgt spid="347144"/>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347144"/>
                                        </p:tgtEl>
                                        <p:attrNameLst>
                                          <p:attrName>fillcolor</p:attrName>
                                        </p:attrNameLst>
                                      </p:cBhvr>
                                      <p:tavLst>
                                        <p:tav tm="0">
                                          <p:val>
                                            <p:clrVal>
                                              <a:schemeClr val="accent2"/>
                                            </p:clrVal>
                                          </p:val>
                                        </p:tav>
                                        <p:tav tm="50000">
                                          <p:val>
                                            <p:clrVal>
                                              <a:schemeClr val="hlink"/>
                                            </p:clrVal>
                                          </p:val>
                                        </p:tav>
                                      </p:tavLst>
                                    </p:anim>
                                    <p:set>
                                      <p:cBhvr>
                                        <p:cTn id="13" dur="80"/>
                                        <p:tgtEl>
                                          <p:spTgt spid="347144"/>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47147"/>
                                        </p:tgtEl>
                                        <p:attrNameLst>
                                          <p:attrName>style.visibility</p:attrName>
                                        </p:attrNameLst>
                                      </p:cBhvr>
                                      <p:to>
                                        <p:strVal val="visible"/>
                                      </p:to>
                                    </p:set>
                                    <p:animEffect transition="in" filter="checkerboard(across)">
                                      <p:cBhvr>
                                        <p:cTn id="18" dur="500"/>
                                        <p:tgtEl>
                                          <p:spTgt spid="347147"/>
                                        </p:tgtEl>
                                      </p:cBhvr>
                                    </p:animEffect>
                                  </p:childTnLst>
                                </p:cTn>
                              </p:par>
                            </p:childTnLst>
                          </p:cTn>
                        </p:par>
                      </p:childTnLst>
                    </p:cTn>
                  </p:par>
                  <p:par>
                    <p:cTn id="19" fill="hold">
                      <p:stCondLst>
                        <p:cond delay="indefinite"/>
                      </p:stCondLst>
                      <p:childTnLst>
                        <p:par>
                          <p:cTn id="20" fill="hold">
                            <p:stCondLst>
                              <p:cond delay="0"/>
                            </p:stCondLst>
                            <p:childTnLst>
                              <p:par>
                                <p:cTn id="21" presetID="27" presetClass="entr" presetSubtype="0" fill="hold" grpId="0" nodeType="clickEffect">
                                  <p:stCondLst>
                                    <p:cond delay="0"/>
                                  </p:stCondLst>
                                  <p:iterate type="lt">
                                    <p:tmPct val="50000"/>
                                  </p:iterate>
                                  <p:childTnLst>
                                    <p:set>
                                      <p:cBhvr>
                                        <p:cTn id="22" dur="1" fill="hold">
                                          <p:stCondLst>
                                            <p:cond delay="0"/>
                                          </p:stCondLst>
                                        </p:cTn>
                                        <p:tgtEl>
                                          <p:spTgt spid="347152"/>
                                        </p:tgtEl>
                                        <p:attrNameLst>
                                          <p:attrName>style.visibility</p:attrName>
                                        </p:attrNameLst>
                                      </p:cBhvr>
                                      <p:to>
                                        <p:strVal val="visible"/>
                                      </p:to>
                                    </p:set>
                                    <p:anim calcmode="discrete" valueType="clr">
                                      <p:cBhvr override="childStyle">
                                        <p:cTn id="23" dur="80"/>
                                        <p:tgtEl>
                                          <p:spTgt spid="347152"/>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347152"/>
                                        </p:tgtEl>
                                        <p:attrNameLst>
                                          <p:attrName>fillcolor</p:attrName>
                                        </p:attrNameLst>
                                      </p:cBhvr>
                                      <p:tavLst>
                                        <p:tav tm="0">
                                          <p:val>
                                            <p:clrVal>
                                              <a:schemeClr val="accent2"/>
                                            </p:clrVal>
                                          </p:val>
                                        </p:tav>
                                        <p:tav tm="50000">
                                          <p:val>
                                            <p:clrVal>
                                              <a:schemeClr val="hlink"/>
                                            </p:clrVal>
                                          </p:val>
                                        </p:tav>
                                      </p:tavLst>
                                    </p:anim>
                                    <p:set>
                                      <p:cBhvr>
                                        <p:cTn id="25" dur="80"/>
                                        <p:tgtEl>
                                          <p:spTgt spid="347152"/>
                                        </p:tgtEl>
                                        <p:attrNameLst>
                                          <p:attrName>fill.type</p:attrName>
                                        </p:attrNameLst>
                                      </p:cBhvr>
                                      <p:to>
                                        <p:strVal val="solid"/>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347151"/>
                                        </p:tgtEl>
                                        <p:attrNameLst>
                                          <p:attrName>style.visibility</p:attrName>
                                        </p:attrNameLst>
                                      </p:cBhvr>
                                      <p:to>
                                        <p:strVal val="visible"/>
                                      </p:to>
                                    </p:set>
                                    <p:animEffect transition="in" filter="wipe(left)">
                                      <p:cBhvr>
                                        <p:cTn id="30" dur="1000"/>
                                        <p:tgtEl>
                                          <p:spTgt spid="347151"/>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up)">
                                      <p:cBhvr>
                                        <p:cTn id="35" dur="500"/>
                                        <p:tgtEl>
                                          <p:spTgt spid="5"/>
                                        </p:tgtEl>
                                      </p:cBhvr>
                                    </p:animEffect>
                                  </p:childTnLst>
                                </p:cTn>
                              </p:par>
                            </p:childTnLst>
                          </p:cTn>
                        </p:par>
                        <p:par>
                          <p:cTn id="36" fill="hold">
                            <p:stCondLst>
                              <p:cond delay="500"/>
                            </p:stCondLst>
                            <p:childTnLst>
                              <p:par>
                                <p:cTn id="37" presetID="22" presetClass="entr" presetSubtype="1" fill="hold" nodeType="afterEffect">
                                  <p:stCondLst>
                                    <p:cond delay="0"/>
                                  </p:stCondLst>
                                  <p:childTnLst>
                                    <p:set>
                                      <p:cBhvr>
                                        <p:cTn id="38" dur="1" fill="hold">
                                          <p:stCondLst>
                                            <p:cond delay="0"/>
                                          </p:stCondLst>
                                        </p:cTn>
                                        <p:tgtEl>
                                          <p:spTgt spid="2"/>
                                        </p:tgtEl>
                                        <p:attrNameLst>
                                          <p:attrName>style.visibility</p:attrName>
                                        </p:attrNameLst>
                                      </p:cBhvr>
                                      <p:to>
                                        <p:strVal val="visible"/>
                                      </p:to>
                                    </p:set>
                                    <p:animEffect transition="in" filter="wipe(up)">
                                      <p:cBhvr>
                                        <p:cTn id="39" dur="500"/>
                                        <p:tgtEl>
                                          <p:spTgt spid="2"/>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wipe(left)">
                                      <p:cBhvr>
                                        <p:cTn id="44" dur="2000"/>
                                        <p:tgtEl>
                                          <p:spTgt spid="3"/>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nodeType="clickEffect">
                                  <p:stCondLst>
                                    <p:cond delay="0"/>
                                  </p:stCondLst>
                                  <p:childTnLst>
                                    <p:set>
                                      <p:cBhvr>
                                        <p:cTn id="48" dur="1" fill="hold">
                                          <p:stCondLst>
                                            <p:cond delay="0"/>
                                          </p:stCondLst>
                                        </p:cTn>
                                        <p:tgtEl>
                                          <p:spTgt spid="347154"/>
                                        </p:tgtEl>
                                        <p:attrNameLst>
                                          <p:attrName>style.visibility</p:attrName>
                                        </p:attrNameLst>
                                      </p:cBhvr>
                                      <p:to>
                                        <p:strVal val="visible"/>
                                      </p:to>
                                    </p:set>
                                    <p:animEffect transition="in" filter="wipe(left)">
                                      <p:cBhvr>
                                        <p:cTn id="49" dur="1000"/>
                                        <p:tgtEl>
                                          <p:spTgt spid="347154"/>
                                        </p:tgtEl>
                                      </p:cBhvr>
                                    </p:animEffect>
                                  </p:childTnLst>
                                </p:cTn>
                              </p:par>
                              <p:par>
                                <p:cTn id="50" presetID="1" presetClass="entr" presetSubtype="0" fill="hold" grpId="0" nodeType="withEffect">
                                  <p:stCondLst>
                                    <p:cond delay="0"/>
                                  </p:stCondLst>
                                  <p:childTnLst>
                                    <p:set>
                                      <p:cBhvr>
                                        <p:cTn id="51" dur="1" fill="hold">
                                          <p:stCondLst>
                                            <p:cond delay="0"/>
                                          </p:stCondLst>
                                        </p:cTn>
                                        <p:tgtEl>
                                          <p:spTgt spid="347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44" grpId="0"/>
      <p:bldP spid="347146" grpId="0"/>
      <p:bldP spid="34715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46" name="Text Box 10"/>
          <p:cNvSpPr txBox="1">
            <a:spLocks noChangeArrowheads="1"/>
          </p:cNvSpPr>
          <p:nvPr/>
        </p:nvSpPr>
        <p:spPr bwMode="auto">
          <a:xfrm>
            <a:off x="533400" y="1676400"/>
            <a:ext cx="1905000" cy="707886"/>
          </a:xfrm>
          <a:prstGeom prst="rect">
            <a:avLst/>
          </a:prstGeom>
          <a:noFill/>
          <a:ln w="9525">
            <a:noFill/>
            <a:miter lim="800000"/>
            <a:headEnd/>
            <a:tailEnd/>
          </a:ln>
          <a:effectLst/>
        </p:spPr>
        <p:txBody>
          <a:bodyPr wrap="square">
            <a:spAutoFit/>
          </a:bodyPr>
          <a:lstStyle/>
          <a:p>
            <a:pPr algn="ctr"/>
            <a:r>
              <a:rPr lang="en-US" altLang="zh-TW" sz="2000" dirty="0"/>
              <a:t>Overall </a:t>
            </a:r>
            <a:r>
              <a:rPr lang="en-US" altLang="zh-TW" sz="2000" dirty="0" smtClean="0"/>
              <a:t>rate for 1st-order </a:t>
            </a:r>
            <a:r>
              <a:rPr lang="en-US" altLang="zh-TW" sz="2000" dirty="0" err="1" smtClean="0"/>
              <a:t>rxn</a:t>
            </a:r>
            <a:endParaRPr lang="en-US" altLang="zh-TW" sz="2000" dirty="0"/>
          </a:p>
        </p:txBody>
      </p:sp>
      <p:sp>
        <p:nvSpPr>
          <p:cNvPr id="347156" name="Text Box 20"/>
          <p:cNvSpPr txBox="1">
            <a:spLocks noChangeArrowheads="1"/>
          </p:cNvSpPr>
          <p:nvPr/>
        </p:nvSpPr>
        <p:spPr bwMode="auto">
          <a:xfrm>
            <a:off x="457200" y="2826970"/>
            <a:ext cx="8153400" cy="1200329"/>
          </a:xfrm>
          <a:prstGeom prst="rect">
            <a:avLst/>
          </a:prstGeom>
          <a:noFill/>
          <a:ln w="9525">
            <a:noFill/>
            <a:miter lim="800000"/>
            <a:headEnd/>
            <a:tailEnd/>
          </a:ln>
          <a:effectLst/>
        </p:spPr>
        <p:txBody>
          <a:bodyPr wrap="square">
            <a:spAutoFit/>
          </a:bodyPr>
          <a:lstStyle/>
          <a:p>
            <a:r>
              <a:rPr lang="en-US" altLang="zh-TW" sz="2400" dirty="0" smtClean="0">
                <a:solidFill>
                  <a:schemeClr val="accent2"/>
                </a:solidFill>
              </a:rPr>
              <a:t>When the </a:t>
            </a:r>
            <a:r>
              <a:rPr lang="en-US" altLang="zh-TW" sz="2400" dirty="0">
                <a:solidFill>
                  <a:schemeClr val="accent2"/>
                </a:solidFill>
              </a:rPr>
              <a:t>overall rate of </a:t>
            </a:r>
            <a:r>
              <a:rPr lang="en-US" altLang="zh-TW" sz="2400" dirty="0" err="1">
                <a:solidFill>
                  <a:schemeClr val="accent2"/>
                </a:solidFill>
              </a:rPr>
              <a:t>rxn</a:t>
            </a:r>
            <a:r>
              <a:rPr lang="en-US" altLang="zh-TW" sz="2400" dirty="0">
                <a:solidFill>
                  <a:schemeClr val="accent2"/>
                </a:solidFill>
              </a:rPr>
              <a:t> when the reaction is limited by internal </a:t>
            </a:r>
            <a:r>
              <a:rPr lang="en-US" altLang="zh-TW" sz="2400" dirty="0" smtClean="0">
                <a:solidFill>
                  <a:schemeClr val="accent2"/>
                </a:solidFill>
              </a:rPr>
              <a:t>diffusion, which of the following would decrease the internal diffusion limitation?</a:t>
            </a:r>
            <a:endParaRPr lang="en-US" altLang="zh-TW" sz="2400" dirty="0">
              <a:solidFill>
                <a:schemeClr val="accent2"/>
              </a:solidFill>
            </a:endParaRPr>
          </a:p>
        </p:txBody>
      </p:sp>
      <p:sp>
        <p:nvSpPr>
          <p:cNvPr id="347157" name="Text Box 21"/>
          <p:cNvSpPr txBox="1">
            <a:spLocks noChangeArrowheads="1"/>
          </p:cNvSpPr>
          <p:nvPr/>
        </p:nvSpPr>
        <p:spPr bwMode="auto">
          <a:xfrm>
            <a:off x="689464" y="4080808"/>
            <a:ext cx="7765073" cy="1938992"/>
          </a:xfrm>
          <a:prstGeom prst="rect">
            <a:avLst/>
          </a:prstGeom>
          <a:noFill/>
          <a:ln w="9525">
            <a:noFill/>
            <a:miter lim="800000"/>
            <a:headEnd/>
            <a:tailEnd/>
          </a:ln>
          <a:effectLst/>
        </p:spPr>
        <p:txBody>
          <a:bodyPr wrap="square">
            <a:spAutoFit/>
          </a:bodyPr>
          <a:lstStyle/>
          <a:p>
            <a:pPr marL="457200" indent="-457200">
              <a:buAutoNum type="alphaLcParenBoth"/>
            </a:pPr>
            <a:r>
              <a:rPr lang="en-US" altLang="zh-TW" sz="2400" dirty="0" smtClean="0"/>
              <a:t>decreasing </a:t>
            </a:r>
            <a:r>
              <a:rPr lang="en-US" altLang="zh-TW" sz="2400" dirty="0"/>
              <a:t>the radius </a:t>
            </a:r>
            <a:r>
              <a:rPr lang="en-US" altLang="zh-TW" sz="2400" dirty="0" smtClean="0"/>
              <a:t>R of the particle</a:t>
            </a:r>
            <a:r>
              <a:rPr lang="en-US" altLang="zh-TW" sz="2400" dirty="0"/>
              <a:t>		</a:t>
            </a:r>
            <a:endParaRPr lang="en-US" altLang="zh-TW" sz="2400" dirty="0" smtClean="0"/>
          </a:p>
          <a:p>
            <a:pPr marL="457200" indent="-457200">
              <a:buFontTx/>
              <a:buAutoNum type="alphaLcParenBoth"/>
            </a:pPr>
            <a:r>
              <a:rPr lang="en-US" altLang="zh-TW" sz="2400" dirty="0" smtClean="0"/>
              <a:t>increasing </a:t>
            </a:r>
            <a:r>
              <a:rPr lang="en-US" altLang="zh-TW" sz="2400" dirty="0"/>
              <a:t>the </a:t>
            </a:r>
            <a:r>
              <a:rPr lang="en-US" altLang="zh-TW" sz="2400" dirty="0" smtClean="0"/>
              <a:t>concentration of the reactant</a:t>
            </a:r>
            <a:endParaRPr lang="en-US" altLang="zh-TW" sz="2400" dirty="0"/>
          </a:p>
          <a:p>
            <a:pPr marL="457200" indent="-457200">
              <a:buFontTx/>
              <a:buAutoNum type="alphaLcParenBoth"/>
            </a:pPr>
            <a:r>
              <a:rPr lang="en-US" altLang="zh-TW" sz="2400" dirty="0" smtClean="0"/>
              <a:t>increasing </a:t>
            </a:r>
            <a:r>
              <a:rPr lang="en-US" altLang="zh-TW" sz="2400" dirty="0"/>
              <a:t>the </a:t>
            </a:r>
            <a:r>
              <a:rPr lang="en-US" altLang="zh-TW" sz="2400" dirty="0" smtClean="0"/>
              <a:t>temperature	</a:t>
            </a:r>
          </a:p>
          <a:p>
            <a:r>
              <a:rPr lang="en-US" altLang="zh-TW" sz="2400" dirty="0" smtClean="0"/>
              <a:t>(d) increasing </a:t>
            </a:r>
            <a:r>
              <a:rPr lang="en-US" altLang="zh-TW" sz="2400" dirty="0"/>
              <a:t>the internal surface </a:t>
            </a:r>
            <a:r>
              <a:rPr lang="en-US" altLang="zh-TW" sz="2400" dirty="0" smtClean="0"/>
              <a:t>area</a:t>
            </a:r>
            <a:endParaRPr lang="en-US" altLang="zh-TW" sz="2400" dirty="0"/>
          </a:p>
          <a:p>
            <a:r>
              <a:rPr lang="en-US" altLang="zh-TW" sz="2400" dirty="0" smtClean="0"/>
              <a:t>(e) Both a and b</a:t>
            </a:r>
          </a:p>
        </p:txBody>
      </p:sp>
      <p:sp>
        <p:nvSpPr>
          <p:cNvPr id="21" name="Title 20"/>
          <p:cNvSpPr>
            <a:spLocks noGrp="1"/>
          </p:cNvSpPr>
          <p:nvPr>
            <p:ph type="title"/>
          </p:nvPr>
        </p:nvSpPr>
        <p:spPr/>
        <p:txBody>
          <a:bodyPr/>
          <a:lstStyle/>
          <a:p>
            <a:r>
              <a:rPr lang="en-US" dirty="0" smtClean="0"/>
              <a:t>Clicker Question</a:t>
            </a:r>
            <a:endParaRPr lang="en-US" dirty="0"/>
          </a:p>
        </p:txBody>
      </p:sp>
      <p:graphicFrame>
        <p:nvGraphicFramePr>
          <p:cNvPr id="2" name="Object 1"/>
          <p:cNvGraphicFramePr>
            <a:graphicFrameLocks noChangeAspect="1"/>
          </p:cNvGraphicFramePr>
          <p:nvPr>
            <p:extLst/>
          </p:nvPr>
        </p:nvGraphicFramePr>
        <p:xfrm>
          <a:off x="482600" y="1295400"/>
          <a:ext cx="1881188" cy="357187"/>
        </p:xfrm>
        <a:graphic>
          <a:graphicData uri="http://schemas.openxmlformats.org/presentationml/2006/ole">
            <mc:AlternateContent xmlns:mc="http://schemas.openxmlformats.org/markup-compatibility/2006">
              <mc:Choice xmlns:v="urn:schemas-microsoft-com:vml" Requires="v">
                <p:oleObj spid="_x0000_s60469" name="Equation" r:id="rId3" imgW="2031840" imgH="355320" progId="Equation.DSMT4">
                  <p:embed/>
                </p:oleObj>
              </mc:Choice>
              <mc:Fallback>
                <p:oleObj name="Equation" r:id="rId3" imgW="2031840" imgH="3553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600" y="1295400"/>
                        <a:ext cx="188118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nvPr>
        </p:nvGraphicFramePr>
        <p:xfrm>
          <a:off x="5181600" y="1265168"/>
          <a:ext cx="3152775" cy="765175"/>
        </p:xfrm>
        <a:graphic>
          <a:graphicData uri="http://schemas.openxmlformats.org/presentationml/2006/ole">
            <mc:AlternateContent xmlns:mc="http://schemas.openxmlformats.org/markup-compatibility/2006">
              <mc:Choice xmlns:v="urn:schemas-microsoft-com:vml" Requires="v">
                <p:oleObj spid="_x0000_s60470" name="Equation" r:id="rId5" imgW="3403440" imgH="761760" progId="Equation.DSMT4">
                  <p:embed/>
                </p:oleObj>
              </mc:Choice>
              <mc:Fallback>
                <p:oleObj name="Equation" r:id="rId5" imgW="3403440" imgH="76176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81600" y="1265168"/>
                        <a:ext cx="3152775"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nvPr>
        </p:nvGraphicFramePr>
        <p:xfrm>
          <a:off x="3276600" y="1291431"/>
          <a:ext cx="1516062" cy="769938"/>
        </p:xfrm>
        <a:graphic>
          <a:graphicData uri="http://schemas.openxmlformats.org/presentationml/2006/ole">
            <mc:AlternateContent xmlns:mc="http://schemas.openxmlformats.org/markup-compatibility/2006">
              <mc:Choice xmlns:v="urn:schemas-microsoft-com:vml" Requires="v">
                <p:oleObj spid="_x0000_s60471" name="Equation" r:id="rId7" imgW="1650960" imgH="774360" progId="Equation.DSMT4">
                  <p:embed/>
                </p:oleObj>
              </mc:Choice>
              <mc:Fallback>
                <p:oleObj name="Equation" r:id="rId7" imgW="1650960" imgH="77436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6600" y="1291431"/>
                        <a:ext cx="151606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5" name="Rectangle 4"/>
          <p:cNvSpPr/>
          <p:nvPr/>
        </p:nvSpPr>
        <p:spPr>
          <a:xfrm>
            <a:off x="689464" y="5617534"/>
            <a:ext cx="2968136" cy="381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08782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p:spPr>
        <p:txBody>
          <a:bodyPr>
            <a:normAutofit/>
          </a:bodyPr>
          <a:lstStyle/>
          <a:p>
            <a:r>
              <a:rPr lang="en-US" dirty="0" smtClean="0"/>
              <a:t>Total Rate of Consumption of A </a:t>
            </a:r>
            <a:br>
              <a:rPr lang="en-US" dirty="0" smtClean="0"/>
            </a:br>
            <a:r>
              <a:rPr lang="en-US" dirty="0" smtClean="0"/>
              <a:t>in Pellet, M</a:t>
            </a:r>
            <a:r>
              <a:rPr lang="en-US" baseline="-25000" dirty="0" smtClean="0"/>
              <a:t>A </a:t>
            </a:r>
            <a:r>
              <a:rPr lang="en-US" dirty="0" smtClean="0"/>
              <a:t>(mol/s)</a:t>
            </a:r>
            <a:endParaRPr lang="en-US" dirty="0"/>
          </a:p>
        </p:txBody>
      </p:sp>
      <p:sp>
        <p:nvSpPr>
          <p:cNvPr id="3" name="TextBox 2"/>
          <p:cNvSpPr txBox="1"/>
          <p:nvPr/>
        </p:nvSpPr>
        <p:spPr>
          <a:xfrm>
            <a:off x="228600" y="1553309"/>
            <a:ext cx="8686800" cy="1938992"/>
          </a:xfrm>
          <a:prstGeom prst="rect">
            <a:avLst/>
          </a:prstGeom>
          <a:noFill/>
        </p:spPr>
        <p:txBody>
          <a:bodyPr wrap="square" rtlCol="0">
            <a:spAutoFit/>
          </a:bodyPr>
          <a:lstStyle/>
          <a:p>
            <a:pPr marL="176213" indent="-176213">
              <a:buFont typeface="Arial" pitchFamily="34" charset="0"/>
              <a:buChar char="•"/>
            </a:pPr>
            <a:r>
              <a:rPr lang="en-US" sz="2000" dirty="0" smtClean="0"/>
              <a:t>At steady state, net flow of A into pellet at the external surface completely reacts within the pellet</a:t>
            </a:r>
          </a:p>
          <a:p>
            <a:pPr marL="176213" indent="-176213">
              <a:buFont typeface="Arial" pitchFamily="34" charset="0"/>
              <a:buChar char="•"/>
            </a:pPr>
            <a:r>
              <a:rPr lang="en-US" sz="2000" dirty="0" smtClean="0"/>
              <a:t>Overall molar </a:t>
            </a:r>
            <a:r>
              <a:rPr lang="en-US" sz="2000" dirty="0" err="1" smtClean="0"/>
              <a:t>rxn</a:t>
            </a:r>
            <a:r>
              <a:rPr lang="en-US" sz="2000" dirty="0" smtClean="0"/>
              <a:t> rate = total molar flow of A into catalyst pellet</a:t>
            </a:r>
          </a:p>
          <a:p>
            <a:pPr marL="176213" indent="-176213">
              <a:buFont typeface="Arial" pitchFamily="34" charset="0"/>
              <a:buChar char="•"/>
            </a:pPr>
            <a:r>
              <a:rPr lang="en-US" sz="2000" dirty="0" smtClean="0">
                <a:solidFill>
                  <a:srgbClr val="7030A0"/>
                </a:solidFill>
              </a:rPr>
              <a:t>M</a:t>
            </a:r>
            <a:r>
              <a:rPr lang="en-US" sz="2000" baseline="-25000" dirty="0" smtClean="0">
                <a:solidFill>
                  <a:srgbClr val="7030A0"/>
                </a:solidFill>
              </a:rPr>
              <a:t>A</a:t>
            </a:r>
            <a:r>
              <a:rPr lang="en-US" sz="2000" dirty="0" smtClean="0">
                <a:solidFill>
                  <a:srgbClr val="7030A0"/>
                </a:solidFill>
              </a:rPr>
              <a:t> </a:t>
            </a:r>
            <a:r>
              <a:rPr lang="en-US" sz="2000" dirty="0" smtClean="0"/>
              <a:t>= (</a:t>
            </a:r>
            <a:r>
              <a:rPr lang="en-US" sz="2000" dirty="0" smtClean="0">
                <a:solidFill>
                  <a:srgbClr val="C00000"/>
                </a:solidFill>
              </a:rPr>
              <a:t>external surface area of pellet</a:t>
            </a:r>
            <a:r>
              <a:rPr lang="en-US" sz="2000" dirty="0" smtClean="0"/>
              <a:t>) x (</a:t>
            </a:r>
            <a:r>
              <a:rPr lang="en-US" sz="2000" dirty="0" smtClean="0">
                <a:solidFill>
                  <a:srgbClr val="0000FF"/>
                </a:solidFill>
              </a:rPr>
              <a:t>molar flux of A into pellet at external surface</a:t>
            </a:r>
            <a:r>
              <a:rPr lang="en-US" sz="2000" dirty="0" smtClean="0"/>
              <a:t>)</a:t>
            </a:r>
          </a:p>
          <a:p>
            <a:pPr marL="176213" indent="-176213">
              <a:buFont typeface="Arial" pitchFamily="34" charset="0"/>
              <a:buChar char="•"/>
            </a:pPr>
            <a:r>
              <a:rPr lang="en-US" sz="2000" dirty="0"/>
              <a:t>M</a:t>
            </a:r>
            <a:r>
              <a:rPr lang="en-US" sz="2000" baseline="-25000" dirty="0"/>
              <a:t>A</a:t>
            </a:r>
            <a:r>
              <a:rPr lang="en-US" sz="2000" dirty="0"/>
              <a:t> </a:t>
            </a:r>
            <a:r>
              <a:rPr lang="en-US" sz="2000" dirty="0" smtClean="0"/>
              <a:t>=the net rate of reaction </a:t>
            </a:r>
            <a:r>
              <a:rPr lang="en-US" sz="2000" u="sng" dirty="0" smtClean="0"/>
              <a:t>on</a:t>
            </a:r>
            <a:r>
              <a:rPr lang="en-US" sz="2000" dirty="0" smtClean="0"/>
              <a:t> and </a:t>
            </a:r>
            <a:r>
              <a:rPr lang="en-US" sz="2000" u="sng" dirty="0" smtClean="0"/>
              <a:t>within</a:t>
            </a:r>
            <a:r>
              <a:rPr lang="en-US" sz="2000" dirty="0" smtClean="0"/>
              <a:t> the catalyst pellet</a:t>
            </a:r>
          </a:p>
        </p:txBody>
      </p:sp>
      <p:graphicFrame>
        <p:nvGraphicFramePr>
          <p:cNvPr id="6146" name="Object 2"/>
          <p:cNvGraphicFramePr>
            <a:graphicFrameLocks noChangeAspect="1"/>
          </p:cNvGraphicFramePr>
          <p:nvPr>
            <p:extLst/>
          </p:nvPr>
        </p:nvGraphicFramePr>
        <p:xfrm>
          <a:off x="184150" y="4056063"/>
          <a:ext cx="2341563" cy="441325"/>
        </p:xfrm>
        <a:graphic>
          <a:graphicData uri="http://schemas.openxmlformats.org/presentationml/2006/ole">
            <mc:AlternateContent xmlns:mc="http://schemas.openxmlformats.org/markup-compatibility/2006">
              <mc:Choice xmlns:v="urn:schemas-microsoft-com:vml" Requires="v">
                <p:oleObj spid="_x0000_s68645" name="Equation" r:id="rId3" imgW="2349360" imgH="444240" progId="Equation.DSMT4">
                  <p:embed/>
                </p:oleObj>
              </mc:Choice>
              <mc:Fallback>
                <p:oleObj name="Equation" r:id="rId3" imgW="2349360" imgH="444240" progId="Equation.DSMT4">
                  <p:embed/>
                  <p:pic>
                    <p:nvPicPr>
                      <p:cNvPr id="0" name=""/>
                      <p:cNvPicPr>
                        <a:picLocks noChangeAspect="1" noChangeArrowheads="1"/>
                      </p:cNvPicPr>
                      <p:nvPr/>
                    </p:nvPicPr>
                    <p:blipFill>
                      <a:blip r:embed="rId4"/>
                      <a:srcRect/>
                      <a:stretch>
                        <a:fillRect/>
                      </a:stretch>
                    </p:blipFill>
                    <p:spPr bwMode="auto">
                      <a:xfrm>
                        <a:off x="184150" y="4056063"/>
                        <a:ext cx="2341563"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147" name="Object 3"/>
          <p:cNvGraphicFramePr>
            <a:graphicFrameLocks noChangeAspect="1"/>
          </p:cNvGraphicFramePr>
          <p:nvPr>
            <p:extLst/>
          </p:nvPr>
        </p:nvGraphicFramePr>
        <p:xfrm>
          <a:off x="2690813" y="3919538"/>
          <a:ext cx="3165475" cy="733425"/>
        </p:xfrm>
        <a:graphic>
          <a:graphicData uri="http://schemas.openxmlformats.org/presentationml/2006/ole">
            <mc:AlternateContent xmlns:mc="http://schemas.openxmlformats.org/markup-compatibility/2006">
              <mc:Choice xmlns:v="urn:schemas-microsoft-com:vml" Requires="v">
                <p:oleObj spid="_x0000_s68646" name="Equation" r:id="rId5" imgW="3174840" imgH="736560" progId="Equation.DSMT4">
                  <p:embed/>
                </p:oleObj>
              </mc:Choice>
              <mc:Fallback>
                <p:oleObj name="Equation" r:id="rId5" imgW="3174840" imgH="736560" progId="Equation.DSMT4">
                  <p:embed/>
                  <p:pic>
                    <p:nvPicPr>
                      <p:cNvPr id="0" name=""/>
                      <p:cNvPicPr>
                        <a:picLocks noChangeAspect="1" noChangeArrowheads="1"/>
                      </p:cNvPicPr>
                      <p:nvPr/>
                    </p:nvPicPr>
                    <p:blipFill>
                      <a:blip r:embed="rId6"/>
                      <a:srcRect/>
                      <a:stretch>
                        <a:fillRect/>
                      </a:stretch>
                    </p:blipFill>
                    <p:spPr bwMode="auto">
                      <a:xfrm>
                        <a:off x="2690813" y="3919538"/>
                        <a:ext cx="316547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149" name="Object 5"/>
          <p:cNvGraphicFramePr>
            <a:graphicFrameLocks noChangeAspect="1"/>
          </p:cNvGraphicFramePr>
          <p:nvPr>
            <p:extLst/>
          </p:nvPr>
        </p:nvGraphicFramePr>
        <p:xfrm>
          <a:off x="1001713" y="4953000"/>
          <a:ext cx="3783012" cy="1606550"/>
        </p:xfrm>
        <a:graphic>
          <a:graphicData uri="http://schemas.openxmlformats.org/presentationml/2006/ole">
            <mc:AlternateContent xmlns:mc="http://schemas.openxmlformats.org/markup-compatibility/2006">
              <mc:Choice xmlns:v="urn:schemas-microsoft-com:vml" Requires="v">
                <p:oleObj spid="_x0000_s68647" name="Equation" r:id="rId7" imgW="3797280" imgH="1612800" progId="Equation.DSMT4">
                  <p:embed/>
                </p:oleObj>
              </mc:Choice>
              <mc:Fallback>
                <p:oleObj name="Equation" r:id="rId7" imgW="3797280" imgH="1612800" progId="Equation.DSMT4">
                  <p:embed/>
                  <p:pic>
                    <p:nvPicPr>
                      <p:cNvPr id="0" name=""/>
                      <p:cNvPicPr>
                        <a:picLocks noChangeAspect="1" noChangeArrowheads="1"/>
                      </p:cNvPicPr>
                      <p:nvPr/>
                    </p:nvPicPr>
                    <p:blipFill>
                      <a:blip r:embed="rId8"/>
                      <a:srcRect/>
                      <a:stretch>
                        <a:fillRect/>
                      </a:stretch>
                    </p:blipFill>
                    <p:spPr bwMode="auto">
                      <a:xfrm>
                        <a:off x="1001713" y="4953000"/>
                        <a:ext cx="3783012" cy="160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150" name="Object 6"/>
          <p:cNvGraphicFramePr>
            <a:graphicFrameLocks noChangeAspect="1"/>
          </p:cNvGraphicFramePr>
          <p:nvPr>
            <p:extLst/>
          </p:nvPr>
        </p:nvGraphicFramePr>
        <p:xfrm>
          <a:off x="4879975" y="5340350"/>
          <a:ext cx="3013075" cy="695325"/>
        </p:xfrm>
        <a:graphic>
          <a:graphicData uri="http://schemas.openxmlformats.org/presentationml/2006/ole">
            <mc:AlternateContent xmlns:mc="http://schemas.openxmlformats.org/markup-compatibility/2006">
              <mc:Choice xmlns:v="urn:schemas-microsoft-com:vml" Requires="v">
                <p:oleObj spid="_x0000_s68648" name="Equation" r:id="rId9" imgW="3022560" imgH="698400" progId="Equation.DSMT4">
                  <p:embed/>
                </p:oleObj>
              </mc:Choice>
              <mc:Fallback>
                <p:oleObj name="Equation" r:id="rId9" imgW="3022560" imgH="698400" progId="Equation.DSMT4">
                  <p:embed/>
                  <p:pic>
                    <p:nvPicPr>
                      <p:cNvPr id="0" name=""/>
                      <p:cNvPicPr>
                        <a:picLocks noChangeAspect="1" noChangeArrowheads="1"/>
                      </p:cNvPicPr>
                      <p:nvPr/>
                    </p:nvPicPr>
                    <p:blipFill>
                      <a:blip r:embed="rId10"/>
                      <a:srcRect/>
                      <a:stretch>
                        <a:fillRect/>
                      </a:stretch>
                    </p:blipFill>
                    <p:spPr bwMode="auto">
                      <a:xfrm>
                        <a:off x="4879975" y="5340350"/>
                        <a:ext cx="301307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152" name="Object 8"/>
          <p:cNvGraphicFramePr>
            <a:graphicFrameLocks noChangeAspect="1"/>
          </p:cNvGraphicFramePr>
          <p:nvPr>
            <p:extLst/>
          </p:nvPr>
        </p:nvGraphicFramePr>
        <p:xfrm>
          <a:off x="6027738" y="3430588"/>
          <a:ext cx="2925762" cy="1604962"/>
        </p:xfrm>
        <a:graphic>
          <a:graphicData uri="http://schemas.openxmlformats.org/presentationml/2006/ole">
            <mc:AlternateContent xmlns:mc="http://schemas.openxmlformats.org/markup-compatibility/2006">
              <mc:Choice xmlns:v="urn:schemas-microsoft-com:vml" Requires="v">
                <p:oleObj spid="_x0000_s68649" name="Equation" r:id="rId11" imgW="2933640" imgH="1612800" progId="Equation.DSMT4">
                  <p:embed/>
                </p:oleObj>
              </mc:Choice>
              <mc:Fallback>
                <p:oleObj name="Equation" r:id="rId11" imgW="2933640" imgH="1612800" progId="Equation.DSMT4">
                  <p:embed/>
                  <p:pic>
                    <p:nvPicPr>
                      <p:cNvPr id="0" name=""/>
                      <p:cNvPicPr>
                        <a:picLocks noChangeAspect="1" noChangeArrowheads="1"/>
                      </p:cNvPicPr>
                      <p:nvPr/>
                    </p:nvPicPr>
                    <p:blipFill>
                      <a:blip r:embed="rId12"/>
                      <a:srcRect/>
                      <a:stretch>
                        <a:fillRect/>
                      </a:stretch>
                    </p:blipFill>
                    <p:spPr bwMode="auto">
                      <a:xfrm>
                        <a:off x="6027738" y="3430588"/>
                        <a:ext cx="2925762" cy="160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cxnSp>
        <p:nvCxnSpPr>
          <p:cNvPr id="5" name="Straight Connector 4"/>
          <p:cNvCxnSpPr/>
          <p:nvPr/>
        </p:nvCxnSpPr>
        <p:spPr>
          <a:xfrm>
            <a:off x="2871850" y="5814950"/>
            <a:ext cx="304800" cy="762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443545" y="5562600"/>
            <a:ext cx="182880" cy="762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18319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dissolve">
                                      <p:cBhvr>
                                        <p:cTn id="7" dur="500"/>
                                        <p:tgtEl>
                                          <p:spTgt spid="614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147"/>
                                        </p:tgtEl>
                                        <p:attrNameLst>
                                          <p:attrName>style.visibility</p:attrName>
                                        </p:attrNameLst>
                                      </p:cBhvr>
                                      <p:to>
                                        <p:strVal val="visible"/>
                                      </p:to>
                                    </p:set>
                                    <p:animEffect transition="in" filter="wipe(left)">
                                      <p:cBhvr>
                                        <p:cTn id="12" dur="2000"/>
                                        <p:tgtEl>
                                          <p:spTgt spid="614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152"/>
                                        </p:tgtEl>
                                        <p:attrNameLst>
                                          <p:attrName>style.visibility</p:attrName>
                                        </p:attrNameLst>
                                      </p:cBhvr>
                                      <p:to>
                                        <p:strVal val="visible"/>
                                      </p:to>
                                    </p:set>
                                    <p:animEffect transition="in" filter="wipe(left)">
                                      <p:cBhvr>
                                        <p:cTn id="17" dur="2000"/>
                                        <p:tgtEl>
                                          <p:spTgt spid="615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149"/>
                                        </p:tgtEl>
                                        <p:attrNameLst>
                                          <p:attrName>style.visibility</p:attrName>
                                        </p:attrNameLst>
                                      </p:cBhvr>
                                      <p:to>
                                        <p:strVal val="visible"/>
                                      </p:to>
                                    </p:set>
                                    <p:animEffect transition="in" filter="wipe(left)">
                                      <p:cBhvr>
                                        <p:cTn id="22" dur="2000"/>
                                        <p:tgtEl>
                                          <p:spTgt spid="614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left)">
                                      <p:cBhvr>
                                        <p:cTn id="27" dur="500"/>
                                        <p:tgtEl>
                                          <p:spTgt spid="5"/>
                                        </p:tgtEl>
                                      </p:cBhvr>
                                    </p:animEffect>
                                  </p:childTnLst>
                                </p:cTn>
                              </p:par>
                            </p:childTnLst>
                          </p:cTn>
                        </p:par>
                        <p:par>
                          <p:cTn id="28" fill="hold">
                            <p:stCondLst>
                              <p:cond delay="500"/>
                            </p:stCondLst>
                            <p:childTnLst>
                              <p:par>
                                <p:cTn id="29" presetID="22" presetClass="entr" presetSubtype="8" fill="hold" nodeType="after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wipe(left)">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6150"/>
                                        </p:tgtEl>
                                        <p:attrNameLst>
                                          <p:attrName>style.visibility</p:attrName>
                                        </p:attrNameLst>
                                      </p:cBhvr>
                                      <p:to>
                                        <p:strVal val="visible"/>
                                      </p:to>
                                    </p:set>
                                    <p:animEffect transition="in" filter="wipe(left)">
                                      <p:cBhvr>
                                        <p:cTn id="36" dur="2000"/>
                                        <p:tgtEl>
                                          <p:spTgt spid="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1796830" y="2743200"/>
            <a:ext cx="5137370" cy="646331"/>
          </a:xfrm>
          <a:prstGeom prst="rect">
            <a:avLst/>
          </a:prstGeom>
          <a:noFill/>
        </p:spPr>
        <p:txBody>
          <a:bodyPr wrap="square" rtlCol="0">
            <a:spAutoFit/>
          </a:bodyPr>
          <a:lstStyle/>
          <a:p>
            <a:pPr marL="0" lvl="1"/>
            <a:r>
              <a:rPr lang="en-US" dirty="0" smtClean="0">
                <a:solidFill>
                  <a:schemeClr val="accent6">
                    <a:lumMod val="75000"/>
                  </a:schemeClr>
                </a:solidFill>
              </a:rPr>
              <a:t>transport limited regime</a:t>
            </a:r>
          </a:p>
          <a:p>
            <a:pPr marL="0" lvl="1"/>
            <a:r>
              <a:rPr lang="en-US" dirty="0" smtClean="0">
                <a:solidFill>
                  <a:schemeClr val="accent6">
                    <a:lumMod val="75000"/>
                  </a:schemeClr>
                </a:solidFill>
              </a:rPr>
              <a:t>(</a:t>
            </a:r>
            <a:r>
              <a:rPr lang="en-US" dirty="0">
                <a:solidFill>
                  <a:schemeClr val="accent6">
                    <a:lumMod val="75000"/>
                  </a:schemeClr>
                </a:solidFill>
              </a:rPr>
              <a:t>Convective transport across </a:t>
            </a:r>
            <a:r>
              <a:rPr lang="en-US" dirty="0" smtClean="0">
                <a:solidFill>
                  <a:schemeClr val="accent6">
                    <a:lumMod val="75000"/>
                  </a:schemeClr>
                </a:solidFill>
              </a:rPr>
              <a:t>boundary layer)</a:t>
            </a:r>
            <a:endParaRPr lang="en-US" dirty="0">
              <a:solidFill>
                <a:schemeClr val="accent6">
                  <a:lumMod val="75000"/>
                </a:schemeClr>
              </a:solidFill>
            </a:endParaRPr>
          </a:p>
        </p:txBody>
      </p:sp>
      <p:grpSp>
        <p:nvGrpSpPr>
          <p:cNvPr id="23" name="Group 22"/>
          <p:cNvGrpSpPr/>
          <p:nvPr/>
        </p:nvGrpSpPr>
        <p:grpSpPr>
          <a:xfrm>
            <a:off x="342900" y="914400"/>
            <a:ext cx="8382000" cy="5058701"/>
            <a:chOff x="342900" y="1371600"/>
            <a:chExt cx="8382000" cy="5058701"/>
          </a:xfrm>
        </p:grpSpPr>
        <p:sp>
          <p:nvSpPr>
            <p:cNvPr id="4" name="Rectangle 3"/>
            <p:cNvSpPr/>
            <p:nvPr/>
          </p:nvSpPr>
          <p:spPr>
            <a:xfrm>
              <a:off x="952500" y="1371600"/>
              <a:ext cx="7772400" cy="434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42900" y="3343245"/>
              <a:ext cx="518091" cy="400110"/>
            </a:xfrm>
            <a:prstGeom prst="rect">
              <a:avLst/>
            </a:prstGeom>
            <a:noFill/>
          </p:spPr>
          <p:txBody>
            <a:bodyPr wrap="none" rtlCol="0">
              <a:spAutoFit/>
            </a:bodyPr>
            <a:lstStyle/>
            <a:p>
              <a:r>
                <a:rPr lang="en-US" sz="2000" dirty="0" smtClean="0"/>
                <a:t>-</a:t>
              </a:r>
              <a:r>
                <a:rPr lang="en-US" sz="2000" dirty="0" err="1" smtClean="0"/>
                <a:t>r</a:t>
              </a:r>
              <a:r>
                <a:rPr lang="en-US" sz="2000" baseline="-25000" dirty="0" err="1" smtClean="0"/>
                <a:t>A</a:t>
              </a:r>
              <a:r>
                <a:rPr lang="en-US" sz="2000" dirty="0" smtClean="0"/>
                <a:t>’</a:t>
              </a:r>
            </a:p>
          </p:txBody>
        </p:sp>
        <p:sp>
          <p:nvSpPr>
            <p:cNvPr id="6" name="TextBox 5"/>
            <p:cNvSpPr txBox="1"/>
            <p:nvPr/>
          </p:nvSpPr>
          <p:spPr>
            <a:xfrm>
              <a:off x="4295923" y="5715000"/>
              <a:ext cx="1085554" cy="400110"/>
            </a:xfrm>
            <a:prstGeom prst="rect">
              <a:avLst/>
            </a:prstGeom>
            <a:noFill/>
          </p:spPr>
          <p:txBody>
            <a:bodyPr wrap="none" rtlCol="0">
              <a:spAutoFit/>
            </a:bodyPr>
            <a:lstStyle/>
            <a:p>
              <a:r>
                <a:rPr lang="en-US" sz="2000" dirty="0" smtClean="0"/>
                <a:t>(U/</a:t>
              </a:r>
              <a:r>
                <a:rPr lang="en-US" sz="2000" dirty="0" err="1" smtClean="0"/>
                <a:t>d</a:t>
              </a:r>
              <a:r>
                <a:rPr lang="en-US" sz="2000" baseline="-25000" dirty="0" err="1" smtClean="0"/>
                <a:t>p</a:t>
              </a:r>
              <a:r>
                <a:rPr lang="en-US" sz="2000" dirty="0" smtClean="0"/>
                <a:t>)</a:t>
              </a:r>
              <a:r>
                <a:rPr lang="en-US" sz="2000" baseline="30000" dirty="0" smtClean="0"/>
                <a:t>1/2</a:t>
              </a:r>
              <a:endParaRPr lang="en-US" sz="2000" dirty="0" smtClean="0"/>
            </a:p>
          </p:txBody>
        </p:sp>
        <p:sp>
          <p:nvSpPr>
            <p:cNvPr id="8" name="Freeform 7"/>
            <p:cNvSpPr/>
            <p:nvPr/>
          </p:nvSpPr>
          <p:spPr>
            <a:xfrm>
              <a:off x="941990" y="1600200"/>
              <a:ext cx="7782910" cy="4117428"/>
            </a:xfrm>
            <a:custGeom>
              <a:avLst/>
              <a:gdLst>
                <a:gd name="connsiteX0" fmla="*/ 0 w 6484882"/>
                <a:gd name="connsiteY0" fmla="*/ 3825766 h 3825766"/>
                <a:gd name="connsiteX1" fmla="*/ 199696 w 6484882"/>
                <a:gd name="connsiteY1" fmla="*/ 2711669 h 3825766"/>
                <a:gd name="connsiteX2" fmla="*/ 599089 w 6484882"/>
                <a:gd name="connsiteY2" fmla="*/ 1387366 h 3825766"/>
                <a:gd name="connsiteX3" fmla="*/ 1502979 w 6484882"/>
                <a:gd name="connsiteY3" fmla="*/ 357352 h 3825766"/>
                <a:gd name="connsiteX4" fmla="*/ 3668110 w 6484882"/>
                <a:gd name="connsiteY4" fmla="*/ 73572 h 3825766"/>
                <a:gd name="connsiteX5" fmla="*/ 6484882 w 6484882"/>
                <a:gd name="connsiteY5" fmla="*/ 0 h 3825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4882" h="3825766">
                  <a:moveTo>
                    <a:pt x="0" y="3825766"/>
                  </a:moveTo>
                  <a:cubicBezTo>
                    <a:pt x="49924" y="3471917"/>
                    <a:pt x="99848" y="3118069"/>
                    <a:pt x="199696" y="2711669"/>
                  </a:cubicBezTo>
                  <a:cubicBezTo>
                    <a:pt x="299544" y="2305269"/>
                    <a:pt x="381875" y="1779752"/>
                    <a:pt x="599089" y="1387366"/>
                  </a:cubicBezTo>
                  <a:cubicBezTo>
                    <a:pt x="816303" y="994980"/>
                    <a:pt x="991476" y="576318"/>
                    <a:pt x="1502979" y="357352"/>
                  </a:cubicBezTo>
                  <a:cubicBezTo>
                    <a:pt x="2014482" y="138386"/>
                    <a:pt x="2837793" y="133131"/>
                    <a:pt x="3668110" y="73572"/>
                  </a:cubicBezTo>
                  <a:cubicBezTo>
                    <a:pt x="4498427" y="14013"/>
                    <a:pt x="6018923" y="15765"/>
                    <a:pt x="6484882" y="0"/>
                  </a:cubicBezTo>
                </a:path>
              </a:pathLst>
            </a:custGeom>
            <a:ln w="3810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2861236" y="6030191"/>
              <a:ext cx="3954929" cy="400110"/>
            </a:xfrm>
            <a:prstGeom prst="rect">
              <a:avLst/>
            </a:prstGeom>
            <a:noFill/>
          </p:spPr>
          <p:txBody>
            <a:bodyPr wrap="none" rtlCol="0">
              <a:spAutoFit/>
            </a:bodyPr>
            <a:lstStyle/>
            <a:p>
              <a:r>
                <a:rPr lang="en-US" sz="2000" dirty="0" smtClean="0"/>
                <a:t>(fluid velocity/particle diameter)</a:t>
              </a:r>
              <a:r>
                <a:rPr lang="en-US" sz="2000" baseline="30000" dirty="0" smtClean="0"/>
                <a:t>1/2</a:t>
              </a:r>
              <a:endParaRPr lang="en-US" sz="2000" dirty="0" smtClean="0"/>
            </a:p>
          </p:txBody>
        </p:sp>
      </p:grpSp>
      <p:sp>
        <p:nvSpPr>
          <p:cNvPr id="10" name="Oval 9"/>
          <p:cNvSpPr/>
          <p:nvPr/>
        </p:nvSpPr>
        <p:spPr>
          <a:xfrm rot="997504">
            <a:off x="989512" y="2434053"/>
            <a:ext cx="685800" cy="2948543"/>
          </a:xfrm>
          <a:prstGeom prst="ellipse">
            <a:avLst/>
          </a:prstGeom>
          <a:noFill/>
          <a:ln w="317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rot="5400000">
            <a:off x="6248400" y="-1104900"/>
            <a:ext cx="533400" cy="4572000"/>
          </a:xfrm>
          <a:prstGeom prst="ellipse">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267200" y="1469137"/>
            <a:ext cx="2834430" cy="400110"/>
          </a:xfrm>
          <a:prstGeom prst="rect">
            <a:avLst/>
          </a:prstGeom>
          <a:noFill/>
        </p:spPr>
        <p:txBody>
          <a:bodyPr wrap="none" rtlCol="0">
            <a:spAutoFit/>
          </a:bodyPr>
          <a:lstStyle/>
          <a:p>
            <a:r>
              <a:rPr lang="en-US" sz="2000" dirty="0" smtClean="0">
                <a:solidFill>
                  <a:srgbClr val="C00000"/>
                </a:solidFill>
              </a:rPr>
              <a:t>reaction limited regime:</a:t>
            </a:r>
          </a:p>
        </p:txBody>
      </p:sp>
      <p:graphicFrame>
        <p:nvGraphicFramePr>
          <p:cNvPr id="41987" name="Object 3"/>
          <p:cNvGraphicFramePr>
            <a:graphicFrameLocks noChangeAspect="1"/>
          </p:cNvGraphicFramePr>
          <p:nvPr>
            <p:extLst/>
          </p:nvPr>
        </p:nvGraphicFramePr>
        <p:xfrm>
          <a:off x="7073900" y="1516063"/>
          <a:ext cx="1612900" cy="330200"/>
        </p:xfrm>
        <a:graphic>
          <a:graphicData uri="http://schemas.openxmlformats.org/presentationml/2006/ole">
            <mc:AlternateContent xmlns:mc="http://schemas.openxmlformats.org/markup-compatibility/2006">
              <mc:Choice xmlns:v="urn:schemas-microsoft-com:vml" Requires="v">
                <p:oleObj spid="_x0000_s52362" name="Equation" r:id="rId3" imgW="1612800" imgH="330120" progId="Equation.DSMT4">
                  <p:embed/>
                </p:oleObj>
              </mc:Choice>
              <mc:Fallback>
                <p:oleObj name="Equation" r:id="rId3" imgW="1612800" imgH="330120" progId="Equation.DSMT4">
                  <p:embed/>
                  <p:pic>
                    <p:nvPicPr>
                      <p:cNvPr id="0" name=""/>
                      <p:cNvPicPr>
                        <a:picLocks noChangeAspect="1" noChangeArrowheads="1"/>
                      </p:cNvPicPr>
                      <p:nvPr/>
                    </p:nvPicPr>
                    <p:blipFill>
                      <a:blip r:embed="rId4"/>
                      <a:srcRect/>
                      <a:stretch>
                        <a:fillRect/>
                      </a:stretch>
                    </p:blipFill>
                    <p:spPr bwMode="auto">
                      <a:xfrm>
                        <a:off x="7073900" y="1516063"/>
                        <a:ext cx="1612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8" name="Object 4"/>
          <p:cNvGraphicFramePr>
            <a:graphicFrameLocks noChangeAspect="1"/>
          </p:cNvGraphicFramePr>
          <p:nvPr>
            <p:extLst>
              <p:ext uri="{D42A27DB-BD31-4B8C-83A1-F6EECF244321}">
                <p14:modId xmlns:p14="http://schemas.microsoft.com/office/powerpoint/2010/main" val="3966564387"/>
              </p:ext>
            </p:extLst>
          </p:nvPr>
        </p:nvGraphicFramePr>
        <p:xfrm>
          <a:off x="1907868" y="3361619"/>
          <a:ext cx="1638300" cy="330200"/>
        </p:xfrm>
        <a:graphic>
          <a:graphicData uri="http://schemas.openxmlformats.org/presentationml/2006/ole">
            <mc:AlternateContent xmlns:mc="http://schemas.openxmlformats.org/markup-compatibility/2006">
              <mc:Choice xmlns:v="urn:schemas-microsoft-com:vml" Requires="v">
                <p:oleObj spid="_x0000_s52363" name="Equation" r:id="rId5" imgW="1638000" imgH="330120" progId="Equation.DSMT4">
                  <p:embed/>
                </p:oleObj>
              </mc:Choice>
              <mc:Fallback>
                <p:oleObj name="Equation" r:id="rId5" imgW="1638000" imgH="330120" progId="Equation.DSMT4">
                  <p:embed/>
                  <p:pic>
                    <p:nvPicPr>
                      <p:cNvPr id="0" name=""/>
                      <p:cNvPicPr>
                        <a:picLocks noChangeAspect="1" noChangeArrowheads="1"/>
                      </p:cNvPicPr>
                      <p:nvPr/>
                    </p:nvPicPr>
                    <p:blipFill>
                      <a:blip r:embed="rId6"/>
                      <a:srcRect/>
                      <a:stretch>
                        <a:fillRect/>
                      </a:stretch>
                    </p:blipFill>
                    <p:spPr bwMode="auto">
                      <a:xfrm>
                        <a:off x="1907868" y="3361619"/>
                        <a:ext cx="1638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558173351"/>
              </p:ext>
            </p:extLst>
          </p:nvPr>
        </p:nvGraphicFramePr>
        <p:xfrm>
          <a:off x="1790700" y="3693633"/>
          <a:ext cx="1409700" cy="736600"/>
        </p:xfrm>
        <a:graphic>
          <a:graphicData uri="http://schemas.openxmlformats.org/presentationml/2006/ole">
            <mc:AlternateContent xmlns:mc="http://schemas.openxmlformats.org/markup-compatibility/2006">
              <mc:Choice xmlns:v="urn:schemas-microsoft-com:vml" Requires="v">
                <p:oleObj spid="_x0000_s52364" name="Equation" r:id="rId7" imgW="1409400" imgH="736560" progId="Equation.DSMT4">
                  <p:embed/>
                </p:oleObj>
              </mc:Choice>
              <mc:Fallback>
                <p:oleObj name="Equation" r:id="rId7" imgW="1409400" imgH="73656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0700" y="3693633"/>
                        <a:ext cx="14097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0" name="Object 6"/>
          <p:cNvGraphicFramePr>
            <a:graphicFrameLocks noChangeAspect="1"/>
          </p:cNvGraphicFramePr>
          <p:nvPr>
            <p:extLst/>
          </p:nvPr>
        </p:nvGraphicFramePr>
        <p:xfrm>
          <a:off x="1727200" y="4343400"/>
          <a:ext cx="4178300" cy="965200"/>
        </p:xfrm>
        <a:graphic>
          <a:graphicData uri="http://schemas.openxmlformats.org/presentationml/2006/ole">
            <mc:AlternateContent xmlns:mc="http://schemas.openxmlformats.org/markup-compatibility/2006">
              <mc:Choice xmlns:v="urn:schemas-microsoft-com:vml" Requires="v">
                <p:oleObj spid="_x0000_s52365" name="Equation" r:id="rId9" imgW="4178160" imgH="965160" progId="Equation.DSMT4">
                  <p:embed/>
                </p:oleObj>
              </mc:Choice>
              <mc:Fallback>
                <p:oleObj name="Equation" r:id="rId9" imgW="4178160" imgH="96516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27200" y="4343400"/>
                        <a:ext cx="417830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7"/>
          <p:cNvGraphicFramePr>
            <a:graphicFrameLocks noChangeAspect="1"/>
          </p:cNvGraphicFramePr>
          <p:nvPr>
            <p:extLst/>
          </p:nvPr>
        </p:nvGraphicFramePr>
        <p:xfrm>
          <a:off x="3429000" y="3879850"/>
          <a:ext cx="2552700" cy="342900"/>
        </p:xfrm>
        <a:graphic>
          <a:graphicData uri="http://schemas.openxmlformats.org/presentationml/2006/ole">
            <mc:AlternateContent xmlns:mc="http://schemas.openxmlformats.org/markup-compatibility/2006">
              <mc:Choice xmlns:v="urn:schemas-microsoft-com:vml" Requires="v">
                <p:oleObj spid="_x0000_s52366" name="Equation" r:id="rId11" imgW="2552400" imgH="342720" progId="Equation.DSMT4">
                  <p:embed/>
                </p:oleObj>
              </mc:Choice>
              <mc:Fallback>
                <p:oleObj name="Equation" r:id="rId11" imgW="2552400" imgH="34272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3879850"/>
                        <a:ext cx="25527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2" name="Object 8"/>
          <p:cNvGraphicFramePr>
            <a:graphicFrameLocks noChangeAspect="1"/>
          </p:cNvGraphicFramePr>
          <p:nvPr>
            <p:extLst/>
          </p:nvPr>
        </p:nvGraphicFramePr>
        <p:xfrm>
          <a:off x="6210300" y="3721100"/>
          <a:ext cx="990600" cy="660400"/>
        </p:xfrm>
        <a:graphic>
          <a:graphicData uri="http://schemas.openxmlformats.org/presentationml/2006/ole">
            <mc:AlternateContent xmlns:mc="http://schemas.openxmlformats.org/markup-compatibility/2006">
              <mc:Choice xmlns:v="urn:schemas-microsoft-com:vml" Requires="v">
                <p:oleObj spid="_x0000_s52367" name="Equation" r:id="rId13" imgW="990360" imgH="660240" progId="Equation.DSMT4">
                  <p:embed/>
                </p:oleObj>
              </mc:Choice>
              <mc:Fallback>
                <p:oleObj name="Equation" r:id="rId13" imgW="990360" imgH="66024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10300" y="3721100"/>
                        <a:ext cx="9906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3" name="Object 9"/>
          <p:cNvGraphicFramePr>
            <a:graphicFrameLocks noChangeAspect="1"/>
          </p:cNvGraphicFramePr>
          <p:nvPr>
            <p:extLst/>
          </p:nvPr>
        </p:nvGraphicFramePr>
        <p:xfrm>
          <a:off x="7429500" y="3714750"/>
          <a:ext cx="1117600" cy="673100"/>
        </p:xfrm>
        <a:graphic>
          <a:graphicData uri="http://schemas.openxmlformats.org/presentationml/2006/ole">
            <mc:AlternateContent xmlns:mc="http://schemas.openxmlformats.org/markup-compatibility/2006">
              <mc:Choice xmlns:v="urn:schemas-microsoft-com:vml" Requires="v">
                <p:oleObj spid="_x0000_s52368" name="Equation" r:id="rId15" imgW="1117440" imgH="672840" progId="Equation.DSMT4">
                  <p:embed/>
                </p:oleObj>
              </mc:Choice>
              <mc:Fallback>
                <p:oleObj name="Equation" r:id="rId15" imgW="1117440" imgH="67284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429500" y="3714750"/>
                        <a:ext cx="11176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Box 23"/>
          <p:cNvSpPr txBox="1"/>
          <p:nvPr/>
        </p:nvSpPr>
        <p:spPr>
          <a:xfrm>
            <a:off x="533401" y="5943600"/>
            <a:ext cx="8077199" cy="707886"/>
          </a:xfrm>
          <a:prstGeom prst="rect">
            <a:avLst/>
          </a:prstGeom>
          <a:noFill/>
        </p:spPr>
        <p:txBody>
          <a:bodyPr wrap="square" rtlCol="0">
            <a:spAutoFit/>
          </a:bodyPr>
          <a:lstStyle/>
          <a:p>
            <a:r>
              <a:rPr lang="en-US" sz="2000" dirty="0" smtClean="0">
                <a:solidFill>
                  <a:srgbClr val="7030A0"/>
                </a:solidFill>
              </a:rPr>
              <a:t>When measuring rates in the lab, use high velocities or small particles to ensure the reaction is not mass transfer limited</a:t>
            </a:r>
          </a:p>
        </p:txBody>
      </p:sp>
      <p:graphicFrame>
        <p:nvGraphicFramePr>
          <p:cNvPr id="41994" name="Object 10"/>
          <p:cNvGraphicFramePr>
            <a:graphicFrameLocks noChangeAspect="1"/>
          </p:cNvGraphicFramePr>
          <p:nvPr>
            <p:extLst/>
          </p:nvPr>
        </p:nvGraphicFramePr>
        <p:xfrm>
          <a:off x="2190750" y="1758950"/>
          <a:ext cx="1917700" cy="698500"/>
        </p:xfrm>
        <a:graphic>
          <a:graphicData uri="http://schemas.openxmlformats.org/presentationml/2006/ole">
            <mc:AlternateContent xmlns:mc="http://schemas.openxmlformats.org/markup-compatibility/2006">
              <mc:Choice xmlns:v="urn:schemas-microsoft-com:vml" Requires="v">
                <p:oleObj spid="_x0000_s52369" name="Equation" r:id="rId17" imgW="1917360" imgH="698400" progId="Equation.DSMT4">
                  <p:embed/>
                </p:oleObj>
              </mc:Choice>
              <mc:Fallback>
                <p:oleObj name="Equation" r:id="rId17" imgW="1917360" imgH="698400" progId="Equation.DSMT4">
                  <p:embed/>
                  <p:pic>
                    <p:nvPicPr>
                      <p:cNvPr id="0" name=""/>
                      <p:cNvPicPr>
                        <a:picLocks noChangeAspect="1" noChangeArrowheads="1"/>
                      </p:cNvPicPr>
                      <p:nvPr/>
                    </p:nvPicPr>
                    <p:blipFill>
                      <a:blip r:embed="rId18"/>
                      <a:srcRect/>
                      <a:stretch>
                        <a:fillRect/>
                      </a:stretch>
                    </p:blipFill>
                    <p:spPr bwMode="auto">
                      <a:xfrm>
                        <a:off x="2190750" y="1758950"/>
                        <a:ext cx="19177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p:cNvSpPr>
            <a:spLocks noGrp="1"/>
          </p:cNvSpPr>
          <p:nvPr>
            <p:ph type="title"/>
          </p:nvPr>
        </p:nvSpPr>
        <p:spPr/>
        <p:txBody>
          <a:bodyPr>
            <a:normAutofit fontScale="90000"/>
          </a:bodyPr>
          <a:lstStyle/>
          <a:p>
            <a:r>
              <a:rPr lang="en-US" dirty="0">
                <a:solidFill>
                  <a:schemeClr val="tx1"/>
                </a:solidFill>
              </a:rPr>
              <a:t>Review: Transport &amp; </a:t>
            </a:r>
            <a:r>
              <a:rPr lang="en-US" dirty="0" err="1">
                <a:solidFill>
                  <a:schemeClr val="tx1"/>
                </a:solidFill>
              </a:rPr>
              <a:t>Rxn</a:t>
            </a:r>
            <a:r>
              <a:rPr lang="en-US" dirty="0">
                <a:solidFill>
                  <a:schemeClr val="tx1"/>
                </a:solidFill>
              </a:rPr>
              <a:t> Limited </a:t>
            </a:r>
            <a:r>
              <a:rPr lang="en-US" dirty="0" smtClean="0">
                <a:solidFill>
                  <a:schemeClr val="tx1"/>
                </a:solidFill>
              </a:rPr>
              <a:t>Rates</a:t>
            </a:r>
            <a:endParaRPr lang="en-US" dirty="0">
              <a:solidFill>
                <a:schemeClr val="tx1"/>
              </a:solidFill>
            </a:endParaRPr>
          </a:p>
        </p:txBody>
      </p:sp>
      <p:sp>
        <p:nvSpPr>
          <p:cNvPr id="2" name="TextBox 1"/>
          <p:cNvSpPr txBox="1"/>
          <p:nvPr/>
        </p:nvSpPr>
        <p:spPr>
          <a:xfrm>
            <a:off x="4343400" y="1873101"/>
            <a:ext cx="2971800" cy="923330"/>
          </a:xfrm>
          <a:prstGeom prst="rect">
            <a:avLst/>
          </a:prstGeom>
          <a:noFill/>
        </p:spPr>
        <p:txBody>
          <a:bodyPr wrap="square" rtlCol="0">
            <a:spAutoFit/>
          </a:bodyPr>
          <a:lstStyle/>
          <a:p>
            <a:r>
              <a:rPr lang="en-US" dirty="0" smtClean="0"/>
              <a:t>Used k</a:t>
            </a:r>
            <a:r>
              <a:rPr lang="en-US" baseline="-25000" dirty="0" smtClean="0"/>
              <a:t>c</a:t>
            </a:r>
            <a:r>
              <a:rPr lang="en-US" dirty="0" smtClean="0"/>
              <a:t>(</a:t>
            </a:r>
            <a:r>
              <a:rPr lang="en-US" dirty="0" err="1" smtClean="0"/>
              <a:t>C</a:t>
            </a:r>
            <a:r>
              <a:rPr lang="en-US" baseline="-25000" dirty="0" err="1" smtClean="0"/>
              <a:t>Ab</a:t>
            </a:r>
            <a:r>
              <a:rPr lang="en-US" dirty="0" smtClean="0"/>
              <a:t>-C</a:t>
            </a:r>
            <a:r>
              <a:rPr lang="en-US" baseline="-25000" dirty="0"/>
              <a:t>A</a:t>
            </a:r>
            <a:r>
              <a:rPr lang="en-US" baseline="-25000" dirty="0" smtClean="0"/>
              <a:t>s</a:t>
            </a:r>
            <a:r>
              <a:rPr lang="en-US" dirty="0" smtClean="0"/>
              <a:t>)=</a:t>
            </a:r>
            <a:r>
              <a:rPr lang="en-US" dirty="0" err="1" smtClean="0"/>
              <a:t>k</a:t>
            </a:r>
            <a:r>
              <a:rPr lang="en-US" baseline="-25000" dirty="0" err="1" smtClean="0"/>
              <a:t>r</a:t>
            </a:r>
            <a:r>
              <a:rPr lang="en-US" dirty="0" err="1" smtClean="0">
                <a:solidFill>
                  <a:srgbClr val="0000FF"/>
                </a:solidFill>
              </a:rPr>
              <a:t>C</a:t>
            </a:r>
            <a:r>
              <a:rPr lang="en-US" baseline="-25000" dirty="0" err="1" smtClean="0">
                <a:solidFill>
                  <a:srgbClr val="0000FF"/>
                </a:solidFill>
              </a:rPr>
              <a:t>AS</a:t>
            </a:r>
            <a:r>
              <a:rPr lang="en-US" dirty="0" smtClean="0"/>
              <a:t> to solve for C</a:t>
            </a:r>
            <a:r>
              <a:rPr lang="en-US" baseline="-25000" dirty="0"/>
              <a:t>A</a:t>
            </a:r>
            <a:r>
              <a:rPr lang="en-US" baseline="-25000" dirty="0" smtClean="0"/>
              <a:t>s</a:t>
            </a:r>
            <a:r>
              <a:rPr lang="en-US" dirty="0" smtClean="0"/>
              <a:t> &amp; plugged back </a:t>
            </a:r>
            <a:r>
              <a:rPr lang="en-US" dirty="0"/>
              <a:t>into </a:t>
            </a:r>
            <a:r>
              <a:rPr lang="en-US" dirty="0" smtClean="0"/>
              <a:t>–</a:t>
            </a:r>
            <a:r>
              <a:rPr lang="en-US" dirty="0" err="1" smtClean="0"/>
              <a:t>r”</a:t>
            </a:r>
            <a:r>
              <a:rPr lang="en-US" baseline="-25000" dirty="0" err="1" smtClean="0"/>
              <a:t>As</a:t>
            </a:r>
            <a:r>
              <a:rPr lang="en-US" dirty="0" smtClean="0"/>
              <a:t>= </a:t>
            </a:r>
            <a:r>
              <a:rPr lang="en-US" dirty="0" err="1" smtClean="0"/>
              <a:t>k</a:t>
            </a:r>
            <a:r>
              <a:rPr lang="en-US" baseline="-25000" dirty="0" err="1" smtClean="0"/>
              <a:t>r</a:t>
            </a:r>
            <a:r>
              <a:rPr lang="en-US" dirty="0" err="1" smtClean="0">
                <a:solidFill>
                  <a:srgbClr val="0000FF"/>
                </a:solidFill>
              </a:rPr>
              <a:t>C</a:t>
            </a:r>
            <a:r>
              <a:rPr lang="en-US" baseline="-25000" dirty="0" err="1" smtClean="0">
                <a:solidFill>
                  <a:srgbClr val="0000FF"/>
                </a:solidFill>
              </a:rPr>
              <a:t>AS</a:t>
            </a:r>
            <a:endParaRPr lang="en-US" dirty="0" smtClean="0"/>
          </a:p>
        </p:txBody>
      </p:sp>
      <p:cxnSp>
        <p:nvCxnSpPr>
          <p:cNvPr id="14" name="Straight Arrow Connector 13"/>
          <p:cNvCxnSpPr/>
          <p:nvPr/>
        </p:nvCxnSpPr>
        <p:spPr>
          <a:xfrm flipH="1" flipV="1">
            <a:off x="4114800" y="2028822"/>
            <a:ext cx="266701" cy="4694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18686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err="1" smtClean="0">
                <a:solidFill>
                  <a:schemeClr val="tx1"/>
                </a:solidFill>
              </a:rPr>
              <a:t>Review</a:t>
            </a:r>
            <a:r>
              <a:rPr lang="en-US" smtClean="0">
                <a:solidFill>
                  <a:schemeClr val="tx1"/>
                </a:solidFill>
              </a:rPr>
              <a:t>: Mass </a:t>
            </a:r>
            <a:r>
              <a:rPr lang="en-US" dirty="0" smtClean="0">
                <a:solidFill>
                  <a:schemeClr val="tx1"/>
                </a:solidFill>
              </a:rPr>
              <a:t>Transfer Limited </a:t>
            </a:r>
            <a:r>
              <a:rPr lang="en-US" dirty="0" err="1" smtClean="0">
                <a:solidFill>
                  <a:schemeClr val="tx1"/>
                </a:solidFill>
              </a:rPr>
              <a:t>Rxn</a:t>
            </a:r>
            <a:r>
              <a:rPr lang="en-US" dirty="0" smtClean="0">
                <a:solidFill>
                  <a:schemeClr val="tx1"/>
                </a:solidFill>
              </a:rPr>
              <a:t> in PBR</a:t>
            </a:r>
            <a:endParaRPr lang="en-US" dirty="0">
              <a:solidFill>
                <a:schemeClr val="tx1"/>
              </a:solidFill>
            </a:endParaRPr>
          </a:p>
        </p:txBody>
      </p:sp>
      <p:pic>
        <p:nvPicPr>
          <p:cNvPr id="40962" name="Picture 2"/>
          <p:cNvPicPr>
            <a:picLocks noChangeAspect="1" noChangeArrowheads="1"/>
          </p:cNvPicPr>
          <p:nvPr/>
        </p:nvPicPr>
        <p:blipFill>
          <a:blip r:embed="rId3"/>
          <a:srcRect/>
          <a:stretch>
            <a:fillRect/>
          </a:stretch>
        </p:blipFill>
        <p:spPr bwMode="auto">
          <a:xfrm>
            <a:off x="1526117" y="838200"/>
            <a:ext cx="2381250" cy="1038225"/>
          </a:xfrm>
          <a:prstGeom prst="rect">
            <a:avLst/>
          </a:prstGeom>
          <a:noFill/>
          <a:ln w="9525">
            <a:noFill/>
            <a:miter lim="800000"/>
            <a:headEnd/>
            <a:tailEnd/>
          </a:ln>
          <a:effectLst/>
        </p:spPr>
      </p:pic>
      <p:sp>
        <p:nvSpPr>
          <p:cNvPr id="9" name="TextBox 8"/>
          <p:cNvSpPr txBox="1"/>
          <p:nvPr/>
        </p:nvSpPr>
        <p:spPr>
          <a:xfrm>
            <a:off x="855278" y="2839449"/>
            <a:ext cx="7433445" cy="1200329"/>
          </a:xfrm>
          <a:prstGeom prst="rect">
            <a:avLst/>
          </a:prstGeom>
          <a:noFill/>
        </p:spPr>
        <p:txBody>
          <a:bodyPr wrap="none" rtlCol="0">
            <a:spAutoFit/>
          </a:bodyPr>
          <a:lstStyle/>
          <a:p>
            <a:r>
              <a:rPr lang="en-US" dirty="0" smtClean="0"/>
              <a:t>a</a:t>
            </a:r>
            <a:r>
              <a:rPr lang="en-US" baseline="-25000" dirty="0" smtClean="0"/>
              <a:t>c</a:t>
            </a:r>
            <a:r>
              <a:rPr lang="en-US" dirty="0" smtClean="0"/>
              <a:t>: external surface area of catalyst per volume of catalytic bed (m</a:t>
            </a:r>
            <a:r>
              <a:rPr lang="en-US" baseline="30000" dirty="0" smtClean="0"/>
              <a:t>2</a:t>
            </a:r>
            <a:r>
              <a:rPr lang="en-US" dirty="0" smtClean="0"/>
              <a:t>/m</a:t>
            </a:r>
            <a:r>
              <a:rPr lang="en-US" baseline="30000" dirty="0" smtClean="0"/>
              <a:t>3</a:t>
            </a:r>
            <a:r>
              <a:rPr lang="en-US" dirty="0" smtClean="0"/>
              <a:t>)</a:t>
            </a:r>
          </a:p>
          <a:p>
            <a:r>
              <a:rPr lang="en-US" dirty="0" smtClean="0">
                <a:latin typeface="Symbol" pitchFamily="18" charset="2"/>
              </a:rPr>
              <a:t>f</a:t>
            </a:r>
            <a:r>
              <a:rPr lang="en-US" dirty="0" smtClean="0"/>
              <a:t>: porosity of bed, void fraction		</a:t>
            </a:r>
            <a:r>
              <a:rPr lang="en-US" dirty="0" err="1" smtClean="0"/>
              <a:t>d</a:t>
            </a:r>
            <a:r>
              <a:rPr lang="en-US" baseline="-25000" dirty="0" err="1" smtClean="0"/>
              <a:t>p</a:t>
            </a:r>
            <a:r>
              <a:rPr lang="en-US" dirty="0" smtClean="0"/>
              <a:t>: particle diameter (m)</a:t>
            </a:r>
          </a:p>
          <a:p>
            <a:r>
              <a:rPr lang="en-US" dirty="0" err="1" smtClean="0"/>
              <a:t>r’’</a:t>
            </a:r>
            <a:r>
              <a:rPr lang="en-US" baseline="-25000" dirty="0" err="1" smtClean="0"/>
              <a:t>A</a:t>
            </a:r>
            <a:r>
              <a:rPr lang="en-US" dirty="0" smtClean="0"/>
              <a:t>: rate of generation of A per unit catalytic surface area (</a:t>
            </a:r>
            <a:r>
              <a:rPr lang="en-US" dirty="0" err="1" smtClean="0"/>
              <a:t>mol</a:t>
            </a:r>
            <a:r>
              <a:rPr lang="en-US" dirty="0" smtClean="0"/>
              <a:t>/s</a:t>
            </a:r>
            <a:r>
              <a:rPr lang="en-US" dirty="0" smtClean="0">
                <a:latin typeface="Arial"/>
                <a:cs typeface="Arial"/>
              </a:rPr>
              <a:t>·m</a:t>
            </a:r>
            <a:r>
              <a:rPr lang="en-US" baseline="30000" dirty="0" smtClean="0">
                <a:latin typeface="Arial"/>
                <a:cs typeface="Arial"/>
              </a:rPr>
              <a:t>2</a:t>
            </a:r>
            <a:r>
              <a:rPr lang="en-US" dirty="0" smtClean="0">
                <a:latin typeface="Arial"/>
                <a:cs typeface="Arial"/>
              </a:rPr>
              <a:t>)</a:t>
            </a:r>
          </a:p>
          <a:p>
            <a:r>
              <a:rPr lang="en-US" dirty="0" smtClean="0">
                <a:latin typeface="Arial"/>
                <a:cs typeface="Arial"/>
              </a:rPr>
              <a:t>A</a:t>
            </a:r>
            <a:r>
              <a:rPr lang="en-US" baseline="-25000" dirty="0" smtClean="0">
                <a:latin typeface="Arial"/>
                <a:cs typeface="Arial"/>
              </a:rPr>
              <a:t>c</a:t>
            </a:r>
            <a:r>
              <a:rPr lang="en-US" dirty="0" smtClean="0">
                <a:latin typeface="Arial"/>
                <a:cs typeface="Arial"/>
              </a:rPr>
              <a:t>: cross-sectional area of tube containing catalyst (m</a:t>
            </a:r>
            <a:r>
              <a:rPr lang="en-US" baseline="30000" dirty="0" smtClean="0">
                <a:latin typeface="Arial"/>
                <a:cs typeface="Arial"/>
              </a:rPr>
              <a:t>2</a:t>
            </a:r>
            <a:r>
              <a:rPr lang="en-US" dirty="0" smtClean="0">
                <a:latin typeface="Arial"/>
                <a:cs typeface="Arial"/>
              </a:rPr>
              <a:t>)</a:t>
            </a:r>
            <a:endParaRPr lang="en-US" dirty="0" smtClean="0"/>
          </a:p>
        </p:txBody>
      </p:sp>
      <p:graphicFrame>
        <p:nvGraphicFramePr>
          <p:cNvPr id="40967" name="Object 7"/>
          <p:cNvGraphicFramePr>
            <a:graphicFrameLocks noChangeAspect="1"/>
          </p:cNvGraphicFramePr>
          <p:nvPr/>
        </p:nvGraphicFramePr>
        <p:xfrm>
          <a:off x="5433484" y="1127918"/>
          <a:ext cx="2184400" cy="611188"/>
        </p:xfrm>
        <a:graphic>
          <a:graphicData uri="http://schemas.openxmlformats.org/presentationml/2006/ole">
            <mc:AlternateContent xmlns:mc="http://schemas.openxmlformats.org/markup-compatibility/2006">
              <mc:Choice xmlns:v="urn:schemas-microsoft-com:vml" Requires="v">
                <p:oleObj spid="_x0000_s53318" name="Equation" r:id="rId4" imgW="2171520" imgH="609480" progId="Equation.DSMT4">
                  <p:embed/>
                </p:oleObj>
              </mc:Choice>
              <mc:Fallback>
                <p:oleObj name="Equation" r:id="rId4" imgW="2171520" imgH="6094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3484" y="1127918"/>
                        <a:ext cx="2184400" cy="611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 Box 16"/>
          <p:cNvSpPr txBox="1">
            <a:spLocks noChangeArrowheads="1"/>
          </p:cNvSpPr>
          <p:nvPr/>
        </p:nvSpPr>
        <p:spPr bwMode="auto">
          <a:xfrm>
            <a:off x="177800" y="1808784"/>
            <a:ext cx="7607339" cy="400110"/>
          </a:xfrm>
          <a:prstGeom prst="rect">
            <a:avLst/>
          </a:prstGeom>
          <a:noFill/>
          <a:ln w="9525">
            <a:noFill/>
            <a:miter lim="800000"/>
            <a:headEnd/>
            <a:tailEnd/>
          </a:ln>
          <a:effectLst/>
        </p:spPr>
        <p:txBody>
          <a:bodyPr wrap="none">
            <a:spAutoFit/>
          </a:bodyPr>
          <a:lstStyle/>
          <a:p>
            <a:r>
              <a:rPr lang="en-GB" altLang="zh-TW" sz="2000" dirty="0"/>
              <a:t>A steady state mole balance on reactant A between z and z + </a:t>
            </a:r>
            <a:r>
              <a:rPr lang="en-GB" altLang="zh-TW" sz="2000" dirty="0">
                <a:sym typeface="Symbol" pitchFamily="18" charset="2"/>
              </a:rPr>
              <a:t>z :</a:t>
            </a:r>
            <a:endParaRPr lang="en-GB" altLang="zh-TW" sz="2000" dirty="0"/>
          </a:p>
        </p:txBody>
      </p:sp>
      <p:graphicFrame>
        <p:nvGraphicFramePr>
          <p:cNvPr id="13" name="Object 17"/>
          <p:cNvGraphicFramePr>
            <a:graphicFrameLocks noChangeAspect="1"/>
          </p:cNvGraphicFramePr>
          <p:nvPr>
            <p:extLst/>
          </p:nvPr>
        </p:nvGraphicFramePr>
        <p:xfrm>
          <a:off x="1408113" y="2139872"/>
          <a:ext cx="6329362" cy="765175"/>
        </p:xfrm>
        <a:graphic>
          <a:graphicData uri="http://schemas.openxmlformats.org/presentationml/2006/ole">
            <mc:AlternateContent xmlns:mc="http://schemas.openxmlformats.org/markup-compatibility/2006">
              <mc:Choice xmlns:v="urn:schemas-microsoft-com:vml" Requires="v">
                <p:oleObj spid="_x0000_s53319" name="Equation" r:id="rId6" imgW="6286320" imgH="761760" progId="Equation.DSMT4">
                  <p:embed/>
                </p:oleObj>
              </mc:Choice>
              <mc:Fallback>
                <p:oleObj name="Equation" r:id="rId6" imgW="6286320" imgH="76176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08113" y="2139872"/>
                        <a:ext cx="6329362"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15" name="TextBox 14"/>
          <p:cNvSpPr txBox="1"/>
          <p:nvPr/>
        </p:nvSpPr>
        <p:spPr>
          <a:xfrm>
            <a:off x="100020" y="3961405"/>
            <a:ext cx="8967780" cy="1631216"/>
          </a:xfrm>
          <a:prstGeom prst="rect">
            <a:avLst/>
          </a:prstGeom>
          <a:noFill/>
        </p:spPr>
        <p:txBody>
          <a:bodyPr wrap="square" rtlCol="0">
            <a:spAutoFit/>
          </a:bodyPr>
          <a:lstStyle/>
          <a:p>
            <a:pPr marL="457200" indent="-457200">
              <a:buAutoNum type="arabicPeriod"/>
            </a:pPr>
            <a:r>
              <a:rPr lang="en-US" sz="2000" dirty="0" smtClean="0">
                <a:solidFill>
                  <a:srgbClr val="0000FF"/>
                </a:solidFill>
              </a:rPr>
              <a:t>Divide out </a:t>
            </a:r>
            <a:r>
              <a:rPr lang="en-US" sz="2000" dirty="0" err="1" smtClean="0">
                <a:solidFill>
                  <a:srgbClr val="0000FF"/>
                </a:solidFill>
              </a:rPr>
              <a:t>A</a:t>
            </a:r>
            <a:r>
              <a:rPr lang="en-US" sz="2000" baseline="-25000" dirty="0" err="1" smtClean="0">
                <a:solidFill>
                  <a:srgbClr val="0000FF"/>
                </a:solidFill>
              </a:rPr>
              <a:t>c</a:t>
            </a:r>
            <a:r>
              <a:rPr lang="en-US" sz="2000" dirty="0" err="1" smtClean="0">
                <a:solidFill>
                  <a:srgbClr val="0000FF"/>
                </a:solidFill>
                <a:latin typeface="Symbol" pitchFamily="18" charset="2"/>
              </a:rPr>
              <a:t>D</a:t>
            </a:r>
            <a:r>
              <a:rPr lang="en-US" sz="2000" dirty="0" err="1" smtClean="0">
                <a:solidFill>
                  <a:srgbClr val="0000FF"/>
                </a:solidFill>
              </a:rPr>
              <a:t>z</a:t>
            </a:r>
            <a:r>
              <a:rPr lang="en-US" sz="2000" dirty="0" smtClean="0">
                <a:solidFill>
                  <a:srgbClr val="0000FF"/>
                </a:solidFill>
              </a:rPr>
              <a:t> and take </a:t>
            </a:r>
            <a:r>
              <a:rPr lang="en-US" sz="2000" dirty="0">
                <a:solidFill>
                  <a:srgbClr val="0000FF"/>
                </a:solidFill>
              </a:rPr>
              <a:t>limit as </a:t>
            </a:r>
            <a:r>
              <a:rPr lang="en-US" sz="2000" dirty="0">
                <a:solidFill>
                  <a:srgbClr val="0000FF"/>
                </a:solidFill>
                <a:latin typeface="Symbol" pitchFamily="18" charset="2"/>
              </a:rPr>
              <a:t>D</a:t>
            </a:r>
            <a:r>
              <a:rPr lang="en-US" sz="2000" dirty="0">
                <a:solidFill>
                  <a:srgbClr val="0000FF"/>
                </a:solidFill>
              </a:rPr>
              <a:t>z</a:t>
            </a:r>
            <a:r>
              <a:rPr lang="en-US" sz="2000" dirty="0">
                <a:solidFill>
                  <a:srgbClr val="0000FF"/>
                </a:solidFill>
                <a:cs typeface="Arial"/>
              </a:rPr>
              <a:t>→</a:t>
            </a:r>
            <a:r>
              <a:rPr lang="en-US" sz="2000" dirty="0" smtClean="0">
                <a:solidFill>
                  <a:srgbClr val="0000FF"/>
                </a:solidFill>
                <a:cs typeface="Arial"/>
              </a:rPr>
              <a:t>0</a:t>
            </a:r>
          </a:p>
          <a:p>
            <a:pPr marL="457200" indent="-457200">
              <a:buAutoNum type="arabicPeriod"/>
            </a:pPr>
            <a:r>
              <a:rPr lang="en-US" sz="2000" dirty="0">
                <a:solidFill>
                  <a:srgbClr val="0000FF"/>
                </a:solidFill>
              </a:rPr>
              <a:t>Put </a:t>
            </a:r>
            <a:r>
              <a:rPr lang="en-US" sz="2000" dirty="0" err="1">
                <a:solidFill>
                  <a:srgbClr val="0000FF"/>
                </a:solidFill>
              </a:rPr>
              <a:t>F</a:t>
            </a:r>
            <a:r>
              <a:rPr lang="en-US" sz="2000" baseline="-25000" dirty="0" err="1">
                <a:solidFill>
                  <a:srgbClr val="0000FF"/>
                </a:solidFill>
              </a:rPr>
              <a:t>a</a:t>
            </a:r>
            <a:r>
              <a:rPr lang="en-US" sz="2000" b="1" baseline="-25000" dirty="0" err="1">
                <a:solidFill>
                  <a:srgbClr val="0000FF"/>
                </a:solidFill>
              </a:rPr>
              <a:t>z</a:t>
            </a:r>
            <a:r>
              <a:rPr lang="en-US" sz="2000" dirty="0">
                <a:solidFill>
                  <a:srgbClr val="0000FF"/>
                </a:solidFill>
              </a:rPr>
              <a:t> and –</a:t>
            </a:r>
            <a:r>
              <a:rPr lang="en-US" sz="2000" dirty="0" err="1">
                <a:solidFill>
                  <a:srgbClr val="0000FF"/>
                </a:solidFill>
              </a:rPr>
              <a:t>r</a:t>
            </a:r>
            <a:r>
              <a:rPr lang="en-US" sz="2000" baseline="-25000" dirty="0" err="1">
                <a:solidFill>
                  <a:srgbClr val="0000FF"/>
                </a:solidFill>
              </a:rPr>
              <a:t>A</a:t>
            </a:r>
            <a:r>
              <a:rPr lang="en-US" sz="2000" dirty="0">
                <a:solidFill>
                  <a:srgbClr val="0000FF"/>
                </a:solidFill>
              </a:rPr>
              <a:t>’’ in terms of </a:t>
            </a:r>
            <a:r>
              <a:rPr lang="en-US" sz="2000" dirty="0" smtClean="0">
                <a:solidFill>
                  <a:srgbClr val="0000FF"/>
                </a:solidFill>
              </a:rPr>
              <a:t>C</a:t>
            </a:r>
            <a:r>
              <a:rPr lang="en-US" sz="2000" baseline="-25000" dirty="0" smtClean="0">
                <a:solidFill>
                  <a:srgbClr val="0000FF"/>
                </a:solidFill>
              </a:rPr>
              <a:t>A</a:t>
            </a:r>
          </a:p>
          <a:p>
            <a:pPr marL="457200" indent="-457200">
              <a:buFontTx/>
              <a:buAutoNum type="arabicPeriod"/>
            </a:pPr>
            <a:r>
              <a:rPr lang="en-US" sz="2000" dirty="0" smtClean="0">
                <a:solidFill>
                  <a:srgbClr val="0000FF"/>
                </a:solidFill>
              </a:rPr>
              <a:t>Assume that axial </a:t>
            </a:r>
            <a:r>
              <a:rPr lang="en-US" sz="2000" dirty="0">
                <a:solidFill>
                  <a:srgbClr val="0000FF"/>
                </a:solidFill>
              </a:rPr>
              <a:t>diffusion is negligible compared to bulk </a:t>
            </a:r>
            <a:r>
              <a:rPr lang="en-US" sz="2000" dirty="0" smtClean="0">
                <a:solidFill>
                  <a:srgbClr val="0000FF"/>
                </a:solidFill>
              </a:rPr>
              <a:t>flow</a:t>
            </a:r>
          </a:p>
          <a:p>
            <a:pPr marL="457200" indent="-457200">
              <a:buFontTx/>
              <a:buAutoNum type="arabicPeriod"/>
            </a:pPr>
            <a:r>
              <a:rPr lang="en-US" sz="2000" dirty="0" smtClean="0">
                <a:solidFill>
                  <a:srgbClr val="0000FF"/>
                </a:solidFill>
              </a:rPr>
              <a:t>Assume </a:t>
            </a:r>
            <a:r>
              <a:rPr lang="en-GB" altLang="zh-TW" sz="2000" dirty="0" smtClean="0">
                <a:solidFill>
                  <a:srgbClr val="0000FF"/>
                </a:solidFill>
              </a:rPr>
              <a:t>molar </a:t>
            </a:r>
            <a:r>
              <a:rPr lang="en-GB" altLang="zh-TW" sz="2000" dirty="0">
                <a:solidFill>
                  <a:srgbClr val="0000FF"/>
                </a:solidFill>
              </a:rPr>
              <a:t>flux of A to </a:t>
            </a:r>
            <a:r>
              <a:rPr lang="en-GB" altLang="zh-TW" sz="2000" dirty="0" smtClean="0">
                <a:solidFill>
                  <a:srgbClr val="0000FF"/>
                </a:solidFill>
              </a:rPr>
              <a:t>surface </a:t>
            </a:r>
            <a:r>
              <a:rPr lang="en-GB" altLang="zh-TW" sz="2000" dirty="0">
                <a:solidFill>
                  <a:srgbClr val="0000FF"/>
                </a:solidFill>
              </a:rPr>
              <a:t>= rate of </a:t>
            </a:r>
            <a:r>
              <a:rPr lang="en-GB" altLang="zh-TW" sz="2000" dirty="0" smtClean="0">
                <a:solidFill>
                  <a:srgbClr val="0000FF"/>
                </a:solidFill>
              </a:rPr>
              <a:t>consumption </a:t>
            </a:r>
            <a:r>
              <a:rPr lang="en-GB" altLang="zh-TW" sz="2000" dirty="0">
                <a:solidFill>
                  <a:srgbClr val="0000FF"/>
                </a:solidFill>
              </a:rPr>
              <a:t>of A </a:t>
            </a:r>
            <a:r>
              <a:rPr lang="en-GB" altLang="zh-TW" sz="2000" dirty="0" smtClean="0">
                <a:solidFill>
                  <a:srgbClr val="0000FF"/>
                </a:solidFill>
              </a:rPr>
              <a:t>at surface</a:t>
            </a:r>
            <a:endParaRPr lang="en-GB" altLang="zh-TW" sz="2000" dirty="0">
              <a:solidFill>
                <a:srgbClr val="0000FF"/>
              </a:solidFill>
            </a:endParaRPr>
          </a:p>
          <a:p>
            <a:pPr marL="457200" indent="-457200">
              <a:buFontTx/>
              <a:buAutoNum type="arabicPeriod"/>
            </a:pPr>
            <a:r>
              <a:rPr lang="en-US" sz="2000" dirty="0" smtClean="0">
                <a:solidFill>
                  <a:srgbClr val="0000FF"/>
                </a:solidFill>
              </a:rPr>
              <a:t>Rearrange, integrate, and solve for C</a:t>
            </a:r>
            <a:r>
              <a:rPr lang="en-US" sz="2000" baseline="-25000" dirty="0" smtClean="0">
                <a:solidFill>
                  <a:srgbClr val="0000FF"/>
                </a:solidFill>
              </a:rPr>
              <a:t>A</a:t>
            </a:r>
            <a:r>
              <a:rPr lang="en-US" sz="2000" dirty="0" smtClean="0">
                <a:solidFill>
                  <a:srgbClr val="0000FF"/>
                </a:solidFill>
              </a:rPr>
              <a:t> </a:t>
            </a:r>
            <a:r>
              <a:rPr lang="en-US" sz="2000" dirty="0">
                <a:solidFill>
                  <a:srgbClr val="0000FF"/>
                </a:solidFill>
              </a:rPr>
              <a:t>and </a:t>
            </a:r>
            <a:r>
              <a:rPr lang="en-US" sz="2000" dirty="0" err="1" smtClean="0">
                <a:solidFill>
                  <a:srgbClr val="0000FF"/>
                </a:solidFill>
              </a:rPr>
              <a:t>r</a:t>
            </a:r>
            <a:r>
              <a:rPr lang="en-US" sz="2000" dirty="0" err="1">
                <a:solidFill>
                  <a:srgbClr val="0000FF"/>
                </a:solidFill>
              </a:rPr>
              <a:t>’’</a:t>
            </a:r>
            <a:r>
              <a:rPr lang="en-US" sz="2000" baseline="-25000" dirty="0" err="1">
                <a:solidFill>
                  <a:srgbClr val="0000FF"/>
                </a:solidFill>
              </a:rPr>
              <a:t>A</a:t>
            </a:r>
            <a:r>
              <a:rPr lang="en-US" sz="2000" dirty="0">
                <a:solidFill>
                  <a:srgbClr val="0000FF"/>
                </a:solidFill>
              </a:rPr>
              <a:t> </a:t>
            </a:r>
            <a:endParaRPr lang="en-US" sz="2000" dirty="0" smtClean="0">
              <a:solidFill>
                <a:srgbClr val="0000FF"/>
              </a:solidFill>
            </a:endParaRPr>
          </a:p>
        </p:txBody>
      </p:sp>
      <p:graphicFrame>
        <p:nvGraphicFramePr>
          <p:cNvPr id="3" name="Object 2"/>
          <p:cNvGraphicFramePr>
            <a:graphicFrameLocks noChangeAspect="1"/>
          </p:cNvGraphicFramePr>
          <p:nvPr>
            <p:extLst/>
          </p:nvPr>
        </p:nvGraphicFramePr>
        <p:xfrm>
          <a:off x="1287463" y="5626100"/>
          <a:ext cx="2878137" cy="817563"/>
        </p:xfrm>
        <a:graphic>
          <a:graphicData uri="http://schemas.openxmlformats.org/presentationml/2006/ole">
            <mc:AlternateContent xmlns:mc="http://schemas.openxmlformats.org/markup-compatibility/2006">
              <mc:Choice xmlns:v="urn:schemas-microsoft-com:vml" Requires="v">
                <p:oleObj spid="_x0000_s53320" name="Equation" r:id="rId8" imgW="2857320" imgH="812520" progId="Equation.DSMT4">
                  <p:embed/>
                </p:oleObj>
              </mc:Choice>
              <mc:Fallback>
                <p:oleObj name="Equation" r:id="rId8" imgW="2857320" imgH="812520" progId="Equation.DSMT4">
                  <p:embed/>
                  <p:pic>
                    <p:nvPicPr>
                      <p:cNvPr id="0" name=""/>
                      <p:cNvPicPr>
                        <a:picLocks noChangeAspect="1" noChangeArrowheads="1"/>
                      </p:cNvPicPr>
                      <p:nvPr/>
                    </p:nvPicPr>
                    <p:blipFill>
                      <a:blip r:embed="rId9"/>
                      <a:srcRect/>
                      <a:stretch>
                        <a:fillRect/>
                      </a:stretch>
                    </p:blipFill>
                    <p:spPr bwMode="auto">
                      <a:xfrm>
                        <a:off x="1287463" y="5626100"/>
                        <a:ext cx="2878137" cy="81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nvPr>
        </p:nvGraphicFramePr>
        <p:xfrm>
          <a:off x="4300537" y="5645150"/>
          <a:ext cx="3243263" cy="779462"/>
        </p:xfrm>
        <a:graphic>
          <a:graphicData uri="http://schemas.openxmlformats.org/presentationml/2006/ole">
            <mc:AlternateContent xmlns:mc="http://schemas.openxmlformats.org/markup-compatibility/2006">
              <mc:Choice xmlns:v="urn:schemas-microsoft-com:vml" Requires="v">
                <p:oleObj spid="_x0000_s53321" name="Equation" r:id="rId10" imgW="3251200" imgH="787400" progId="Equation.DSMT4">
                  <p:embed/>
                </p:oleObj>
              </mc:Choice>
              <mc:Fallback>
                <p:oleObj name="Equation" r:id="rId10" imgW="3251200" imgH="7874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00537" y="5645150"/>
                        <a:ext cx="3243263"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668196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Shrinking Core Model</a:t>
            </a:r>
            <a:endParaRPr lang="en-US" dirty="0"/>
          </a:p>
        </p:txBody>
      </p:sp>
      <p:sp>
        <p:nvSpPr>
          <p:cNvPr id="3" name="Rectangle 3"/>
          <p:cNvSpPr txBox="1">
            <a:spLocks noChangeArrowheads="1"/>
          </p:cNvSpPr>
          <p:nvPr/>
        </p:nvSpPr>
        <p:spPr>
          <a:xfrm>
            <a:off x="609600" y="1219200"/>
            <a:ext cx="8420100" cy="1447800"/>
          </a:xfrm>
          <a:prstGeom prst="rect">
            <a:avLst/>
          </a:prstGeom>
        </p:spPr>
        <p:txBody>
          <a:bodyPr/>
          <a:lstStyle/>
          <a:p>
            <a:pPr marL="342900" marR="0" lvl="0" indent="-342900" algn="l" defTabSz="914400" rtl="0" eaLnBrk="1" fontAlgn="auto" latinLnBrk="0" hangingPunct="1">
              <a:lnSpc>
                <a:spcPct val="100000"/>
              </a:lnSpc>
              <a:spcAft>
                <a:spcPts val="0"/>
              </a:spcAft>
              <a:buClrTx/>
              <a:buSzTx/>
              <a:buFont typeface="Arial" pitchFamily="34" charset="0"/>
              <a:buChar char="•"/>
              <a:tabLst/>
              <a:defRPr/>
            </a:pPr>
            <a:r>
              <a:rPr kumimoji="0" lang="en-GB" altLang="zh-TW" sz="2000" b="0" i="0" u="none" strike="noStrike" kern="1200" cap="none" spc="0" normalizeH="0" baseline="0" noProof="0" dirty="0" smtClean="0">
                <a:ln>
                  <a:noFill/>
                </a:ln>
                <a:solidFill>
                  <a:schemeClr val="tx1"/>
                </a:solidFill>
                <a:effectLst/>
                <a:uLnTx/>
                <a:uFillTx/>
                <a:latin typeface="+mn-lt"/>
                <a:ea typeface="+mn-ea"/>
                <a:cs typeface="+mn-cs"/>
              </a:rPr>
              <a:t>Solid particles are being consumed either by dissolution or reaction</a:t>
            </a:r>
          </a:p>
          <a:p>
            <a:pPr marL="800100" lvl="1" indent="-342900">
              <a:buFont typeface="Arial" pitchFamily="34" charset="0"/>
              <a:buChar char="•"/>
            </a:pPr>
            <a:r>
              <a:rPr lang="en-GB" altLang="zh-TW" sz="2000" dirty="0"/>
              <a:t>The amount of the material being consumed is </a:t>
            </a:r>
            <a:r>
              <a:rPr lang="en-GB" altLang="zh-TW" sz="2000" dirty="0" smtClean="0"/>
              <a:t>shrinking</a:t>
            </a:r>
          </a:p>
          <a:p>
            <a:pPr marL="800100" lvl="1" indent="-342900">
              <a:buFont typeface="Arial" pitchFamily="34" charset="0"/>
              <a:buChar char="•"/>
            </a:pPr>
            <a:r>
              <a:rPr lang="en-GB" altLang="zh-TW" sz="2000" dirty="0" smtClean="0"/>
              <a:t>Drug delivery (pill in stomach)</a:t>
            </a:r>
          </a:p>
          <a:p>
            <a:pPr marL="800100" lvl="1" indent="-342900">
              <a:buFont typeface="Arial" pitchFamily="34" charset="0"/>
              <a:buChar char="•"/>
            </a:pPr>
            <a:r>
              <a:rPr kumimoji="0" lang="en-GB" altLang="zh-TW" sz="2000" b="0" i="0" u="none" strike="noStrike" kern="1200" cap="none" spc="0" normalizeH="0" baseline="0" noProof="0" dirty="0" smtClean="0">
                <a:ln>
                  <a:noFill/>
                </a:ln>
                <a:solidFill>
                  <a:schemeClr val="tx1"/>
                </a:solidFill>
                <a:effectLst/>
                <a:uLnTx/>
                <a:uFillTx/>
                <a:latin typeface="+mn-lt"/>
                <a:ea typeface="+mn-ea"/>
                <a:cs typeface="+mn-cs"/>
              </a:rPr>
              <a:t>Catalyst regeneration</a:t>
            </a:r>
          </a:p>
        </p:txBody>
      </p:sp>
      <p:sp>
        <p:nvSpPr>
          <p:cNvPr id="4" name="Oval 3"/>
          <p:cNvSpPr/>
          <p:nvPr/>
        </p:nvSpPr>
        <p:spPr>
          <a:xfrm>
            <a:off x="762000" y="2992348"/>
            <a:ext cx="914400" cy="9144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p:nvGrpSpPr>
        <p:grpSpPr>
          <a:xfrm>
            <a:off x="5791200" y="2992348"/>
            <a:ext cx="914400" cy="914400"/>
            <a:chOff x="5791200" y="2971800"/>
            <a:chExt cx="914400" cy="914400"/>
          </a:xfrm>
        </p:grpSpPr>
        <p:sp>
          <p:nvSpPr>
            <p:cNvPr id="6" name="Oval 5"/>
            <p:cNvSpPr/>
            <p:nvPr/>
          </p:nvSpPr>
          <p:spPr>
            <a:xfrm>
              <a:off x="5791200" y="2971800"/>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a:spLocks noChangeAspect="1"/>
            </p:cNvSpPr>
            <p:nvPr/>
          </p:nvSpPr>
          <p:spPr>
            <a:xfrm>
              <a:off x="6111240" y="3291840"/>
              <a:ext cx="274320" cy="27432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Oval 7"/>
          <p:cNvSpPr/>
          <p:nvPr/>
        </p:nvSpPr>
        <p:spPr>
          <a:xfrm>
            <a:off x="7467600" y="2992348"/>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p:cNvGrpSpPr/>
          <p:nvPr/>
        </p:nvGrpSpPr>
        <p:grpSpPr>
          <a:xfrm>
            <a:off x="4114800" y="2992348"/>
            <a:ext cx="914400" cy="914400"/>
            <a:chOff x="4114800" y="2971800"/>
            <a:chExt cx="914400" cy="914400"/>
          </a:xfrm>
        </p:grpSpPr>
        <p:sp>
          <p:nvSpPr>
            <p:cNvPr id="9" name="Oval 8"/>
            <p:cNvSpPr/>
            <p:nvPr/>
          </p:nvSpPr>
          <p:spPr>
            <a:xfrm>
              <a:off x="4114800" y="2971800"/>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a:spLocks noChangeAspect="1"/>
            </p:cNvSpPr>
            <p:nvPr/>
          </p:nvSpPr>
          <p:spPr>
            <a:xfrm>
              <a:off x="4343400" y="3200400"/>
              <a:ext cx="457200" cy="4572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2438400" y="2992348"/>
            <a:ext cx="914400" cy="914400"/>
            <a:chOff x="2438400" y="3009900"/>
            <a:chExt cx="914400" cy="914400"/>
          </a:xfrm>
        </p:grpSpPr>
        <p:sp>
          <p:nvSpPr>
            <p:cNvPr id="5" name="Oval 4"/>
            <p:cNvSpPr/>
            <p:nvPr/>
          </p:nvSpPr>
          <p:spPr>
            <a:xfrm>
              <a:off x="2438400" y="3009900"/>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a:spLocks noChangeAspect="1"/>
            </p:cNvSpPr>
            <p:nvPr/>
          </p:nvSpPr>
          <p:spPr>
            <a:xfrm>
              <a:off x="2621280" y="3192780"/>
              <a:ext cx="548640" cy="54864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p:cNvSpPr txBox="1"/>
          <p:nvPr/>
        </p:nvSpPr>
        <p:spPr>
          <a:xfrm>
            <a:off x="266700" y="4419600"/>
            <a:ext cx="8610600" cy="1785104"/>
          </a:xfrm>
          <a:prstGeom prst="rect">
            <a:avLst/>
          </a:prstGeom>
          <a:noFill/>
        </p:spPr>
        <p:txBody>
          <a:bodyPr wrap="square" rtlCol="0">
            <a:spAutoFit/>
          </a:bodyPr>
          <a:lstStyle/>
          <a:p>
            <a:pPr marL="176213" indent="-176213">
              <a:lnSpc>
                <a:spcPct val="110000"/>
              </a:lnSpc>
              <a:buFont typeface="Arial" pitchFamily="34" charset="0"/>
              <a:buChar char="•"/>
            </a:pPr>
            <a:r>
              <a:rPr lang="en-US" sz="2000" dirty="0" smtClean="0"/>
              <a:t>Regeneration of catalyst by burning off carbon coke in the presence of O</a:t>
            </a:r>
            <a:r>
              <a:rPr lang="en-US" sz="2000" baseline="-25000" dirty="0" smtClean="0"/>
              <a:t>2</a:t>
            </a:r>
            <a:endParaRPr lang="en-US" sz="2000" dirty="0" smtClean="0"/>
          </a:p>
          <a:p>
            <a:pPr marL="176213" indent="-176213">
              <a:lnSpc>
                <a:spcPct val="110000"/>
              </a:lnSpc>
              <a:buFont typeface="Arial" pitchFamily="34" charset="0"/>
              <a:buChar char="•"/>
            </a:pPr>
            <a:r>
              <a:rPr lang="en-US" sz="2000" dirty="0" smtClean="0"/>
              <a:t>Begins at the surface and proceeds to the core</a:t>
            </a:r>
          </a:p>
          <a:p>
            <a:pPr marL="176213" indent="-176213">
              <a:lnSpc>
                <a:spcPct val="110000"/>
              </a:lnSpc>
              <a:buFont typeface="Arial" pitchFamily="34" charset="0"/>
              <a:buChar char="•"/>
            </a:pPr>
            <a:r>
              <a:rPr lang="en-US" sz="2000" dirty="0" smtClean="0"/>
              <a:t>Because the amount of carbon that is consumed (burnt off) is proportional to the surface area, and the amount of carbon that is consumed decreases with time</a:t>
            </a:r>
          </a:p>
        </p:txBody>
      </p:sp>
    </p:spTree>
    <p:extLst>
      <p:ext uri="{BB962C8B-B14F-4D97-AF65-F5344CB8AC3E}">
        <p14:creationId xmlns:p14="http://schemas.microsoft.com/office/powerpoint/2010/main" val="4165944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ext Box 3"/>
          <p:cNvSpPr txBox="1">
            <a:spLocks noChangeArrowheads="1"/>
          </p:cNvSpPr>
          <p:nvPr/>
        </p:nvSpPr>
        <p:spPr bwMode="auto">
          <a:xfrm>
            <a:off x="87924" y="899844"/>
            <a:ext cx="8968153" cy="400110"/>
          </a:xfrm>
          <a:prstGeom prst="rect">
            <a:avLst/>
          </a:prstGeom>
          <a:noFill/>
          <a:ln w="9525">
            <a:noFill/>
            <a:miter lim="800000"/>
            <a:headEnd/>
            <a:tailEnd/>
          </a:ln>
        </p:spPr>
        <p:txBody>
          <a:bodyPr wrap="square">
            <a:spAutoFit/>
          </a:bodyPr>
          <a:lstStyle/>
          <a:p>
            <a:pPr algn="ctr"/>
            <a:r>
              <a:rPr lang="en-GB" altLang="zh-TW" sz="2000" dirty="0" smtClean="0"/>
              <a:t>Coking-deactivated catalyst particles are reactivated by burning </a:t>
            </a:r>
            <a:r>
              <a:rPr lang="en-GB" altLang="zh-TW" sz="2000" dirty="0"/>
              <a:t>off the </a:t>
            </a:r>
            <a:r>
              <a:rPr lang="en-GB" altLang="zh-TW" sz="2000" dirty="0" smtClean="0"/>
              <a:t>carbon</a:t>
            </a:r>
            <a:endParaRPr lang="en-GB" altLang="zh-TW" sz="2000" dirty="0"/>
          </a:p>
        </p:txBody>
      </p:sp>
      <p:sp>
        <p:nvSpPr>
          <p:cNvPr id="29701" name="Oval 4"/>
          <p:cNvSpPr>
            <a:spLocks noChangeArrowheads="1"/>
          </p:cNvSpPr>
          <p:nvPr/>
        </p:nvSpPr>
        <p:spPr bwMode="auto">
          <a:xfrm>
            <a:off x="1537776" y="2710244"/>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29702" name="Oval 5"/>
          <p:cNvSpPr>
            <a:spLocks noChangeArrowheads="1"/>
          </p:cNvSpPr>
          <p:nvPr/>
        </p:nvSpPr>
        <p:spPr bwMode="auto">
          <a:xfrm>
            <a:off x="1309176" y="2481644"/>
            <a:ext cx="1371600" cy="1371600"/>
          </a:xfrm>
          <a:prstGeom prst="ellipse">
            <a:avLst/>
          </a:prstGeom>
          <a:noFill/>
          <a:ln w="19050">
            <a:solidFill>
              <a:schemeClr val="tx1"/>
            </a:solidFill>
            <a:round/>
            <a:headEnd/>
            <a:tailEnd/>
          </a:ln>
        </p:spPr>
        <p:txBody>
          <a:bodyPr wrap="none" anchor="ctr"/>
          <a:lstStyle/>
          <a:p>
            <a:endParaRPr lang="en-US"/>
          </a:p>
        </p:txBody>
      </p:sp>
      <p:sp>
        <p:nvSpPr>
          <p:cNvPr id="29703" name="Oval 6"/>
          <p:cNvSpPr>
            <a:spLocks noChangeArrowheads="1"/>
          </p:cNvSpPr>
          <p:nvPr/>
        </p:nvSpPr>
        <p:spPr bwMode="auto">
          <a:xfrm>
            <a:off x="1034856" y="2207324"/>
            <a:ext cx="1920240" cy="1920240"/>
          </a:xfrm>
          <a:prstGeom prst="ellipse">
            <a:avLst/>
          </a:prstGeom>
          <a:noFill/>
          <a:ln w="19050">
            <a:solidFill>
              <a:schemeClr val="tx1"/>
            </a:solidFill>
            <a:round/>
            <a:headEnd/>
            <a:tailEnd/>
          </a:ln>
        </p:spPr>
        <p:txBody>
          <a:bodyPr wrap="none" anchor="ctr"/>
          <a:lstStyle/>
          <a:p>
            <a:endParaRPr lang="en-US"/>
          </a:p>
        </p:txBody>
      </p:sp>
      <p:sp>
        <p:nvSpPr>
          <p:cNvPr id="29704" name="Oval 7"/>
          <p:cNvSpPr>
            <a:spLocks noChangeArrowheads="1"/>
          </p:cNvSpPr>
          <p:nvPr/>
        </p:nvSpPr>
        <p:spPr bwMode="auto">
          <a:xfrm>
            <a:off x="760536" y="1933004"/>
            <a:ext cx="2468880" cy="2468880"/>
          </a:xfrm>
          <a:prstGeom prst="ellipse">
            <a:avLst/>
          </a:prstGeom>
          <a:noFill/>
          <a:ln w="19050">
            <a:solidFill>
              <a:schemeClr val="tx1"/>
            </a:solidFill>
            <a:round/>
            <a:headEnd/>
            <a:tailEnd/>
          </a:ln>
        </p:spPr>
        <p:txBody>
          <a:bodyPr wrap="none" anchor="ctr"/>
          <a:lstStyle/>
          <a:p>
            <a:endParaRPr lang="en-US"/>
          </a:p>
        </p:txBody>
      </p:sp>
      <p:sp>
        <p:nvSpPr>
          <p:cNvPr id="29705" name="Line 8"/>
          <p:cNvSpPr>
            <a:spLocks noChangeShapeType="1"/>
          </p:cNvSpPr>
          <p:nvPr/>
        </p:nvSpPr>
        <p:spPr bwMode="auto">
          <a:xfrm flipV="1">
            <a:off x="1994976" y="1929830"/>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9706" name="Line 9"/>
          <p:cNvSpPr>
            <a:spLocks noChangeShapeType="1"/>
          </p:cNvSpPr>
          <p:nvPr/>
        </p:nvSpPr>
        <p:spPr bwMode="auto">
          <a:xfrm>
            <a:off x="1981200" y="3196564"/>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29707" name="Line 10"/>
          <p:cNvSpPr>
            <a:spLocks noChangeShapeType="1"/>
          </p:cNvSpPr>
          <p:nvPr/>
        </p:nvSpPr>
        <p:spPr bwMode="auto">
          <a:xfrm flipV="1">
            <a:off x="2001860" y="2970481"/>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29708" name="Text Box 11"/>
          <p:cNvSpPr txBox="1">
            <a:spLocks noChangeArrowheads="1"/>
          </p:cNvSpPr>
          <p:nvPr/>
        </p:nvSpPr>
        <p:spPr bwMode="auto">
          <a:xfrm>
            <a:off x="1787704" y="1555268"/>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29709" name="Text Box 12"/>
          <p:cNvSpPr txBox="1">
            <a:spLocks noChangeArrowheads="1"/>
          </p:cNvSpPr>
          <p:nvPr/>
        </p:nvSpPr>
        <p:spPr bwMode="auto">
          <a:xfrm>
            <a:off x="1676400" y="3252216"/>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29710" name="Text Box 13"/>
          <p:cNvSpPr txBox="1">
            <a:spLocks noChangeArrowheads="1"/>
          </p:cNvSpPr>
          <p:nvPr/>
        </p:nvSpPr>
        <p:spPr bwMode="auto">
          <a:xfrm>
            <a:off x="2590800" y="2795016"/>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29711" name="Line 14"/>
          <p:cNvSpPr>
            <a:spLocks noChangeShapeType="1"/>
          </p:cNvSpPr>
          <p:nvPr/>
        </p:nvSpPr>
        <p:spPr bwMode="auto">
          <a:xfrm flipV="1">
            <a:off x="1994976" y="2438465"/>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29712" name="Text Box 15"/>
          <p:cNvSpPr txBox="1">
            <a:spLocks noChangeArrowheads="1"/>
          </p:cNvSpPr>
          <p:nvPr/>
        </p:nvSpPr>
        <p:spPr bwMode="auto">
          <a:xfrm>
            <a:off x="2133600" y="2109216"/>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sp>
        <p:nvSpPr>
          <p:cNvPr id="29713" name="Line 17"/>
          <p:cNvSpPr>
            <a:spLocks noChangeShapeType="1"/>
          </p:cNvSpPr>
          <p:nvPr/>
        </p:nvSpPr>
        <p:spPr bwMode="auto">
          <a:xfrm>
            <a:off x="413238" y="2031428"/>
            <a:ext cx="1186962" cy="915988"/>
          </a:xfrm>
          <a:prstGeom prst="line">
            <a:avLst/>
          </a:prstGeom>
          <a:noFill/>
          <a:ln w="19050">
            <a:solidFill>
              <a:srgbClr val="0033CC"/>
            </a:solidFill>
            <a:round/>
            <a:headEnd/>
            <a:tailEnd type="triangle" w="med" len="med"/>
          </a:ln>
        </p:spPr>
        <p:txBody>
          <a:bodyPr wrap="none" anchor="ctr"/>
          <a:lstStyle/>
          <a:p>
            <a:endParaRPr lang="en-US"/>
          </a:p>
        </p:txBody>
      </p:sp>
      <p:sp>
        <p:nvSpPr>
          <p:cNvPr id="29714" name="Text Box 18"/>
          <p:cNvSpPr txBox="1">
            <a:spLocks noChangeArrowheads="1"/>
          </p:cNvSpPr>
          <p:nvPr/>
        </p:nvSpPr>
        <p:spPr bwMode="auto">
          <a:xfrm>
            <a:off x="486508" y="1804417"/>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9715" name="Line 19"/>
          <p:cNvSpPr>
            <a:spLocks noChangeShapeType="1"/>
          </p:cNvSpPr>
          <p:nvPr/>
        </p:nvSpPr>
        <p:spPr bwMode="auto">
          <a:xfrm flipH="1">
            <a:off x="422031" y="3536380"/>
            <a:ext cx="1153258" cy="890587"/>
          </a:xfrm>
          <a:prstGeom prst="line">
            <a:avLst/>
          </a:prstGeom>
          <a:noFill/>
          <a:ln w="19050">
            <a:solidFill>
              <a:srgbClr val="0033CC"/>
            </a:solidFill>
            <a:round/>
            <a:headEnd/>
            <a:tailEnd type="triangle" w="med" len="med"/>
          </a:ln>
        </p:spPr>
        <p:txBody>
          <a:bodyPr wrap="none" anchor="ctr"/>
          <a:lstStyle/>
          <a:p>
            <a:endParaRPr lang="en-US"/>
          </a:p>
        </p:txBody>
      </p:sp>
      <p:sp>
        <p:nvSpPr>
          <p:cNvPr id="29716" name="Text Box 20"/>
          <p:cNvSpPr txBox="1">
            <a:spLocks noChangeArrowheads="1"/>
          </p:cNvSpPr>
          <p:nvPr/>
        </p:nvSpPr>
        <p:spPr bwMode="auto">
          <a:xfrm>
            <a:off x="281354" y="3774504"/>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sp>
        <p:nvSpPr>
          <p:cNvPr id="29717" name="Text Box 21"/>
          <p:cNvSpPr txBox="1">
            <a:spLocks noChangeArrowheads="1"/>
          </p:cNvSpPr>
          <p:nvPr/>
        </p:nvSpPr>
        <p:spPr bwMode="auto">
          <a:xfrm>
            <a:off x="3505200" y="1676400"/>
            <a:ext cx="5410200" cy="3000821"/>
          </a:xfrm>
          <a:prstGeom prst="rect">
            <a:avLst/>
          </a:prstGeom>
          <a:noFill/>
          <a:ln w="9525">
            <a:noFill/>
            <a:miter lim="800000"/>
            <a:headEnd/>
            <a:tailEnd/>
          </a:ln>
        </p:spPr>
        <p:txBody>
          <a:bodyPr wrap="square">
            <a:spAutoFit/>
          </a:bodyPr>
          <a:lstStyle/>
          <a:p>
            <a:pPr marL="112713" indent="-112713">
              <a:lnSpc>
                <a:spcPct val="105000"/>
              </a:lnSpc>
              <a:buFont typeface="Arial" pitchFamily="34" charset="0"/>
              <a:buChar char="•"/>
            </a:pPr>
            <a:r>
              <a:rPr lang="en-GB" altLang="zh-TW" sz="2000" dirty="0" smtClean="0"/>
              <a:t>Oxygen (A) diffuses from particle surface      (r = R</a:t>
            </a:r>
            <a:r>
              <a:rPr lang="en-GB" altLang="zh-TW" sz="2000" baseline="-25000" dirty="0" smtClean="0"/>
              <a:t>0</a:t>
            </a:r>
            <a:r>
              <a:rPr lang="en-GB" altLang="zh-TW" sz="2000" dirty="0" smtClean="0"/>
              <a:t>,</a:t>
            </a:r>
            <a:r>
              <a:rPr lang="en-GB" altLang="zh-TW" sz="2000" baseline="-25000" dirty="0" smtClean="0"/>
              <a:t> </a:t>
            </a:r>
            <a:r>
              <a:rPr lang="en-GB" altLang="zh-TW" sz="2000" dirty="0" smtClean="0">
                <a:solidFill>
                  <a:srgbClr val="0033CC"/>
                </a:solidFill>
              </a:rPr>
              <a:t>C</a:t>
            </a:r>
            <a:r>
              <a:rPr lang="en-GB" altLang="zh-TW" sz="2000" baseline="-25000" dirty="0" smtClean="0">
                <a:solidFill>
                  <a:srgbClr val="0033CC"/>
                </a:solidFill>
              </a:rPr>
              <a:t>A</a:t>
            </a:r>
            <a:r>
              <a:rPr lang="en-GB" altLang="zh-TW" sz="2000" dirty="0" smtClean="0">
                <a:solidFill>
                  <a:srgbClr val="0033CC"/>
                </a:solidFill>
              </a:rPr>
              <a:t> = C</a:t>
            </a:r>
            <a:r>
              <a:rPr lang="en-GB" altLang="zh-TW" sz="2000" baseline="-25000" dirty="0" smtClean="0">
                <a:solidFill>
                  <a:srgbClr val="0033CC"/>
                </a:solidFill>
              </a:rPr>
              <a:t>A0</a:t>
            </a:r>
            <a:r>
              <a:rPr lang="en-GB" altLang="zh-TW" sz="2000" dirty="0" smtClean="0"/>
              <a:t>) through the porous pellet matrix to the </a:t>
            </a:r>
            <a:r>
              <a:rPr lang="en-GB" altLang="zh-TW" sz="2000" dirty="0" err="1" smtClean="0"/>
              <a:t>unreacted</a:t>
            </a:r>
            <a:r>
              <a:rPr lang="en-GB" altLang="zh-TW" sz="2000" dirty="0" smtClean="0"/>
              <a:t> core (r = R, </a:t>
            </a:r>
            <a:r>
              <a:rPr lang="en-GB" altLang="zh-TW" sz="2000" dirty="0" smtClean="0">
                <a:solidFill>
                  <a:srgbClr val="0033CC"/>
                </a:solidFill>
              </a:rPr>
              <a:t>C</a:t>
            </a:r>
            <a:r>
              <a:rPr lang="en-GB" altLang="zh-TW" sz="2000" baseline="-25000" dirty="0" smtClean="0">
                <a:solidFill>
                  <a:srgbClr val="0033CC"/>
                </a:solidFill>
              </a:rPr>
              <a:t>A</a:t>
            </a:r>
            <a:r>
              <a:rPr lang="en-GB" altLang="zh-TW" sz="2000" dirty="0" smtClean="0">
                <a:solidFill>
                  <a:srgbClr val="0033CC"/>
                </a:solidFill>
              </a:rPr>
              <a:t> = 0</a:t>
            </a:r>
            <a:r>
              <a:rPr lang="en-GB" altLang="zh-TW" sz="2000" dirty="0" smtClean="0"/>
              <a:t>)</a:t>
            </a:r>
          </a:p>
          <a:p>
            <a:pPr marL="112713" indent="-112713">
              <a:lnSpc>
                <a:spcPct val="105000"/>
              </a:lnSpc>
              <a:buFont typeface="Arial" pitchFamily="34" charset="0"/>
              <a:buChar char="•"/>
            </a:pPr>
            <a:r>
              <a:rPr lang="en-GB" altLang="zh-TW" sz="2000" dirty="0" smtClean="0"/>
              <a:t>Reaction of O</a:t>
            </a:r>
            <a:r>
              <a:rPr lang="en-GB" altLang="zh-TW" sz="2000" baseline="-25000" dirty="0" smtClean="0"/>
              <a:t>2</a:t>
            </a:r>
            <a:r>
              <a:rPr lang="en-GB" altLang="zh-TW" sz="2000" dirty="0" smtClean="0"/>
              <a:t> with carbon at the surface of the </a:t>
            </a:r>
            <a:r>
              <a:rPr lang="en-GB" altLang="zh-TW" sz="2000" dirty="0" err="1" smtClean="0"/>
              <a:t>unreacted</a:t>
            </a:r>
            <a:r>
              <a:rPr lang="en-GB" altLang="zh-TW" sz="2000" dirty="0" smtClean="0"/>
              <a:t> core is very fast</a:t>
            </a:r>
          </a:p>
          <a:p>
            <a:pPr marL="112713" indent="-112713">
              <a:lnSpc>
                <a:spcPct val="105000"/>
              </a:lnSpc>
              <a:buFont typeface="Arial" pitchFamily="34" charset="0"/>
              <a:buChar char="•"/>
            </a:pPr>
            <a:r>
              <a:rPr lang="en-GB" altLang="zh-TW" sz="2000" dirty="0" smtClean="0"/>
              <a:t>CO</a:t>
            </a:r>
            <a:r>
              <a:rPr lang="en-GB" altLang="zh-TW" sz="2000" baseline="-25000" dirty="0" smtClean="0"/>
              <a:t>2</a:t>
            </a:r>
            <a:r>
              <a:rPr lang="en-GB" altLang="zh-TW" sz="2000" dirty="0" smtClean="0"/>
              <a:t> generated at surface of core diffuses out</a:t>
            </a:r>
          </a:p>
          <a:p>
            <a:pPr marL="112713" indent="-112713">
              <a:lnSpc>
                <a:spcPct val="105000"/>
              </a:lnSpc>
              <a:buFont typeface="Arial" pitchFamily="34" charset="0"/>
              <a:buChar char="•"/>
            </a:pPr>
            <a:r>
              <a:rPr lang="en-GB" altLang="zh-TW" sz="2000" dirty="0" smtClean="0"/>
              <a:t>Rate </a:t>
            </a:r>
            <a:r>
              <a:rPr lang="en-GB" altLang="zh-TW" sz="2000" dirty="0"/>
              <a:t>of oxygen </a:t>
            </a:r>
            <a:r>
              <a:rPr lang="en-GB" altLang="zh-TW" sz="2000"/>
              <a:t>diffusion </a:t>
            </a:r>
            <a:r>
              <a:rPr lang="en-GB" altLang="zh-TW" sz="2000" smtClean="0"/>
              <a:t>from </a:t>
            </a:r>
            <a:r>
              <a:rPr lang="en-GB" altLang="zh-TW" sz="2000" dirty="0" smtClean="0"/>
              <a:t>the surface of the pellet to the core </a:t>
            </a:r>
            <a:r>
              <a:rPr lang="en-GB" altLang="zh-TW" sz="2000" dirty="0"/>
              <a:t>controls </a:t>
            </a:r>
            <a:r>
              <a:rPr lang="en-GB" altLang="zh-TW" sz="2000" dirty="0" smtClean="0"/>
              <a:t>rate </a:t>
            </a:r>
            <a:r>
              <a:rPr lang="en-GB" altLang="zh-TW" sz="2000" dirty="0"/>
              <a:t>of carbon removal </a:t>
            </a:r>
            <a:r>
              <a:rPr lang="en-GB" altLang="zh-TW" sz="2000" dirty="0" smtClean="0"/>
              <a:t> </a:t>
            </a:r>
            <a:endParaRPr lang="en-GB" altLang="zh-TW" sz="2000" dirty="0"/>
          </a:p>
        </p:txBody>
      </p:sp>
      <p:graphicFrame>
        <p:nvGraphicFramePr>
          <p:cNvPr id="29698" name="Object 22"/>
          <p:cNvGraphicFramePr>
            <a:graphicFrameLocks noChangeAspect="1"/>
          </p:cNvGraphicFramePr>
          <p:nvPr>
            <p:extLst/>
          </p:nvPr>
        </p:nvGraphicFramePr>
        <p:xfrm>
          <a:off x="5291932" y="1295400"/>
          <a:ext cx="1836737" cy="392113"/>
        </p:xfrm>
        <a:graphic>
          <a:graphicData uri="http://schemas.openxmlformats.org/presentationml/2006/ole">
            <mc:AlternateContent xmlns:mc="http://schemas.openxmlformats.org/markup-compatibility/2006">
              <mc:Choice xmlns:v="urn:schemas-microsoft-com:vml" Requires="v">
                <p:oleObj spid="_x0000_s69638" name="Equation" r:id="rId3" imgW="1663560" imgH="330120" progId="Equation.DSMT4">
                  <p:embed/>
                </p:oleObj>
              </mc:Choice>
              <mc:Fallback>
                <p:oleObj name="Equation" r:id="rId3" imgW="1663560" imgH="3301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1932" y="1295400"/>
                        <a:ext cx="1836737" cy="392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718" name="Text Box 23"/>
          <p:cNvSpPr txBox="1">
            <a:spLocks noChangeArrowheads="1"/>
          </p:cNvSpPr>
          <p:nvPr/>
        </p:nvSpPr>
        <p:spPr bwMode="auto">
          <a:xfrm>
            <a:off x="0" y="5445204"/>
            <a:ext cx="9144000" cy="1107996"/>
          </a:xfrm>
          <a:prstGeom prst="rect">
            <a:avLst/>
          </a:prstGeom>
          <a:noFill/>
          <a:ln w="9525">
            <a:noFill/>
            <a:miter lim="800000"/>
            <a:headEnd/>
            <a:tailEnd/>
          </a:ln>
        </p:spPr>
        <p:txBody>
          <a:bodyPr wrap="square">
            <a:spAutoFit/>
          </a:bodyPr>
          <a:lstStyle/>
          <a:p>
            <a:pPr algn="ctr">
              <a:lnSpc>
                <a:spcPct val="110000"/>
              </a:lnSpc>
            </a:pPr>
            <a:r>
              <a:rPr lang="en-GB" altLang="zh-TW" sz="2000" dirty="0" smtClean="0"/>
              <a:t>Though the core of carbon (from r = 0 to r = R</a:t>
            </a:r>
            <a:r>
              <a:rPr lang="en-GB" altLang="zh-TW" sz="2000" baseline="-25000" dirty="0" smtClean="0"/>
              <a:t>0</a:t>
            </a:r>
            <a:r>
              <a:rPr lang="en-GB" altLang="zh-TW" sz="2000" dirty="0" smtClean="0"/>
              <a:t>) is shrinking with time (unsteady state), we will assume the concentration profile at any time is the steady state profile over distance </a:t>
            </a:r>
            <a:r>
              <a:rPr lang="en-GB" altLang="zh-TW" sz="2000" dirty="0"/>
              <a:t>(R</a:t>
            </a:r>
            <a:r>
              <a:rPr lang="en-GB" altLang="zh-TW" sz="2000" baseline="-25000" dirty="0"/>
              <a:t>0</a:t>
            </a:r>
            <a:r>
              <a:rPr lang="en-GB" altLang="zh-TW" sz="2000" dirty="0"/>
              <a:t>- R): quasi-steady state assumption (QSSA</a:t>
            </a:r>
            <a:r>
              <a:rPr lang="en-GB" altLang="zh-TW" sz="2000" dirty="0" smtClean="0"/>
              <a:t>)</a:t>
            </a:r>
            <a:endParaRPr lang="en-GB" altLang="zh-TW" sz="2000" dirty="0"/>
          </a:p>
        </p:txBody>
      </p:sp>
      <p:sp>
        <p:nvSpPr>
          <p:cNvPr id="23" name="Title 22"/>
          <p:cNvSpPr>
            <a:spLocks noGrp="1"/>
          </p:cNvSpPr>
          <p:nvPr>
            <p:ph type="title"/>
          </p:nvPr>
        </p:nvSpPr>
        <p:spPr/>
        <p:txBody>
          <a:bodyPr>
            <a:normAutofit/>
          </a:bodyPr>
          <a:lstStyle/>
          <a:p>
            <a:r>
              <a:rPr lang="en-GB" altLang="zh-TW" dirty="0" smtClean="0"/>
              <a:t>Catalyst Regeneration</a:t>
            </a:r>
            <a:endParaRPr lang="en-US" dirty="0"/>
          </a:p>
        </p:txBody>
      </p:sp>
      <p:sp>
        <p:nvSpPr>
          <p:cNvPr id="24" name="TextBox 23"/>
          <p:cNvSpPr txBox="1"/>
          <p:nvPr/>
        </p:nvSpPr>
        <p:spPr>
          <a:xfrm>
            <a:off x="0" y="4599432"/>
            <a:ext cx="9144000" cy="400110"/>
          </a:xfrm>
          <a:prstGeom prst="rect">
            <a:avLst/>
          </a:prstGeom>
          <a:noFill/>
        </p:spPr>
        <p:txBody>
          <a:bodyPr wrap="square" rtlCol="0">
            <a:spAutoFit/>
          </a:bodyPr>
          <a:lstStyle/>
          <a:p>
            <a:pPr algn="ctr"/>
            <a:r>
              <a:rPr lang="en-US" sz="2000" dirty="0" smtClean="0"/>
              <a:t>r : radius   R</a:t>
            </a:r>
            <a:r>
              <a:rPr lang="en-US" sz="2000" baseline="-25000" dirty="0" smtClean="0"/>
              <a:t>0</a:t>
            </a:r>
            <a:r>
              <a:rPr lang="en-US" sz="2000" dirty="0" smtClean="0"/>
              <a:t>:outer radius of particle   R: radius of </a:t>
            </a:r>
            <a:r>
              <a:rPr lang="en-US" sz="2000" dirty="0" err="1" smtClean="0"/>
              <a:t>unreacted</a:t>
            </a:r>
            <a:r>
              <a:rPr lang="en-US" sz="2000" dirty="0" smtClean="0"/>
              <a:t> core   r = 0 at core </a:t>
            </a:r>
          </a:p>
        </p:txBody>
      </p:sp>
      <p:sp>
        <p:nvSpPr>
          <p:cNvPr id="26" name="TextBox 25"/>
          <p:cNvSpPr txBox="1"/>
          <p:nvPr/>
        </p:nvSpPr>
        <p:spPr>
          <a:xfrm>
            <a:off x="624445" y="5029200"/>
            <a:ext cx="7895110" cy="400110"/>
          </a:xfrm>
          <a:prstGeom prst="rect">
            <a:avLst/>
          </a:prstGeom>
          <a:noFill/>
        </p:spPr>
        <p:txBody>
          <a:bodyPr wrap="none" rtlCol="0">
            <a:spAutoFit/>
          </a:bodyPr>
          <a:lstStyle/>
          <a:p>
            <a:r>
              <a:rPr lang="en-US" sz="2000" dirty="0" smtClean="0">
                <a:solidFill>
                  <a:srgbClr val="0000FF"/>
                </a:solidFill>
              </a:rPr>
              <a:t>What is the rate of time required for the core to shrink to a radius R?</a:t>
            </a:r>
          </a:p>
        </p:txBody>
      </p:sp>
    </p:spTree>
    <p:extLst>
      <p:ext uri="{BB962C8B-B14F-4D97-AF65-F5344CB8AC3E}">
        <p14:creationId xmlns:p14="http://schemas.microsoft.com/office/powerpoint/2010/main" val="360603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6"/>
                                        </p:tgtEl>
                                        <p:attrNameLst>
                                          <p:attrName>style.visibility</p:attrName>
                                        </p:attrNameLst>
                                      </p:cBhvr>
                                      <p:to>
                                        <p:strVal val="visible"/>
                                      </p:to>
                                    </p:set>
                                    <p:anim calcmode="discrete" valueType="clr">
                                      <p:cBhvr override="childStyle">
                                        <p:cTn id="7" dur="80"/>
                                        <p:tgtEl>
                                          <p:spTgt spid="2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6"/>
                                        </p:tgtEl>
                                        <p:attrNameLst>
                                          <p:attrName>fillcolor</p:attrName>
                                        </p:attrNameLst>
                                      </p:cBhvr>
                                      <p:tavLst>
                                        <p:tav tm="0">
                                          <p:val>
                                            <p:clrVal>
                                              <a:schemeClr val="accent2"/>
                                            </p:clrVal>
                                          </p:val>
                                        </p:tav>
                                        <p:tav tm="50000">
                                          <p:val>
                                            <p:clrVal>
                                              <a:schemeClr val="hlink"/>
                                            </p:clrVal>
                                          </p:val>
                                        </p:tav>
                                      </p:tavLst>
                                    </p:anim>
                                    <p:set>
                                      <p:cBhvr>
                                        <p:cTn id="9" dur="80"/>
                                        <p:tgtEl>
                                          <p:spTgt spid="2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9718"/>
                                        </p:tgtEl>
                                        <p:attrNameLst>
                                          <p:attrName>style.visibility</p:attrName>
                                        </p:attrNameLst>
                                      </p:cBhvr>
                                      <p:to>
                                        <p:strVal val="visible"/>
                                      </p:to>
                                    </p:set>
                                    <p:anim calcmode="lin" valueType="num">
                                      <p:cBhvr>
                                        <p:cTn id="14" dur="500" fill="hold"/>
                                        <p:tgtEl>
                                          <p:spTgt spid="29718"/>
                                        </p:tgtEl>
                                        <p:attrNameLst>
                                          <p:attrName>ppt_w</p:attrName>
                                        </p:attrNameLst>
                                      </p:cBhvr>
                                      <p:tavLst>
                                        <p:tav tm="0">
                                          <p:val>
                                            <p:fltVal val="0"/>
                                          </p:val>
                                        </p:tav>
                                        <p:tav tm="100000">
                                          <p:val>
                                            <p:strVal val="#ppt_w"/>
                                          </p:val>
                                        </p:tav>
                                      </p:tavLst>
                                    </p:anim>
                                    <p:anim calcmode="lin" valueType="num">
                                      <p:cBhvr>
                                        <p:cTn id="15" dur="500" fill="hold"/>
                                        <p:tgtEl>
                                          <p:spTgt spid="29718"/>
                                        </p:tgtEl>
                                        <p:attrNameLst>
                                          <p:attrName>ppt_h</p:attrName>
                                        </p:attrNameLst>
                                      </p:cBhvr>
                                      <p:tavLst>
                                        <p:tav tm="0">
                                          <p:val>
                                            <p:fltVal val="0"/>
                                          </p:val>
                                        </p:tav>
                                        <p:tav tm="100000">
                                          <p:val>
                                            <p:strVal val="#ppt_h"/>
                                          </p:val>
                                        </p:tav>
                                      </p:tavLst>
                                    </p:anim>
                                    <p:animEffect transition="in" filter="fade">
                                      <p:cBhvr>
                                        <p:cTn id="16" dur="500"/>
                                        <p:tgtEl>
                                          <p:spTgt spid="297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8"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Mole Balance on O</a:t>
            </a:r>
            <a:r>
              <a:rPr lang="en-US" baseline="-25000" dirty="0" smtClean="0"/>
              <a:t>2</a:t>
            </a:r>
            <a:r>
              <a:rPr lang="en-US" dirty="0" smtClean="0"/>
              <a:t> From r to </a:t>
            </a:r>
            <a:r>
              <a:rPr lang="en-US" dirty="0" err="1" smtClean="0"/>
              <a:t>r+</a:t>
            </a:r>
            <a:r>
              <a:rPr lang="en-US" dirty="0" err="1" smtClean="0">
                <a:latin typeface="Symbol" pitchFamily="18" charset="2"/>
              </a:rPr>
              <a:t>D</a:t>
            </a:r>
            <a:r>
              <a:rPr lang="en-US" dirty="0" err="1" smtClean="0">
                <a:latin typeface="+mn-lt"/>
              </a:rPr>
              <a:t>r</a:t>
            </a:r>
            <a:endParaRPr lang="en-US" dirty="0"/>
          </a:p>
        </p:txBody>
      </p:sp>
      <p:sp>
        <p:nvSpPr>
          <p:cNvPr id="4" name="TextBox 3"/>
          <p:cNvSpPr txBox="1"/>
          <p:nvPr/>
        </p:nvSpPr>
        <p:spPr>
          <a:xfrm>
            <a:off x="3460750" y="1143000"/>
            <a:ext cx="5334000" cy="461665"/>
          </a:xfrm>
          <a:prstGeom prst="rect">
            <a:avLst/>
          </a:prstGeom>
          <a:noFill/>
          <a:ln>
            <a:noFill/>
          </a:ln>
        </p:spPr>
        <p:txBody>
          <a:bodyPr wrap="square" rtlCol="0">
            <a:spAutoFit/>
          </a:bodyPr>
          <a:lstStyle/>
          <a:p>
            <a:pPr algn="ctr"/>
            <a:r>
              <a:rPr lang="en-US" sz="2400" dirty="0" smtClean="0">
                <a:solidFill>
                  <a:srgbClr val="FF0000"/>
                </a:solidFill>
              </a:rPr>
              <a:t>Rate in -  rate out    + gen = </a:t>
            </a:r>
            <a:r>
              <a:rPr lang="en-US" sz="2400" dirty="0" err="1" smtClean="0">
                <a:solidFill>
                  <a:srgbClr val="FF0000"/>
                </a:solidFill>
              </a:rPr>
              <a:t>accum</a:t>
            </a:r>
            <a:endParaRPr lang="en-US" sz="2400" dirty="0" smtClean="0">
              <a:solidFill>
                <a:srgbClr val="FF0000"/>
              </a:solidFill>
            </a:endParaRPr>
          </a:p>
        </p:txBody>
      </p:sp>
      <p:graphicFrame>
        <p:nvGraphicFramePr>
          <p:cNvPr id="10" name="Object 9"/>
          <p:cNvGraphicFramePr>
            <a:graphicFrameLocks noChangeAspect="1"/>
          </p:cNvGraphicFramePr>
          <p:nvPr/>
        </p:nvGraphicFramePr>
        <p:xfrm>
          <a:off x="4267200" y="1600200"/>
          <a:ext cx="3721100" cy="533400"/>
        </p:xfrm>
        <a:graphic>
          <a:graphicData uri="http://schemas.openxmlformats.org/presentationml/2006/ole">
            <mc:AlternateContent xmlns:mc="http://schemas.openxmlformats.org/markup-compatibility/2006">
              <mc:Choice xmlns:v="urn:schemas-microsoft-com:vml" Requires="v">
                <p:oleObj spid="_x0000_s70690" name="Equation" r:id="rId3" imgW="3720960" imgH="533160" progId="Equation.DSMT4">
                  <p:embed/>
                </p:oleObj>
              </mc:Choice>
              <mc:Fallback>
                <p:oleObj name="Equation" r:id="rId3" imgW="3720960" imgH="5331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1600200"/>
                        <a:ext cx="37211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4" name="Group 33"/>
          <p:cNvGrpSpPr/>
          <p:nvPr/>
        </p:nvGrpSpPr>
        <p:grpSpPr>
          <a:xfrm>
            <a:off x="76200" y="1203354"/>
            <a:ext cx="2529548" cy="2987646"/>
            <a:chOff x="76200" y="765264"/>
            <a:chExt cx="2529548" cy="2987646"/>
          </a:xfrm>
        </p:grpSpPr>
        <p:grpSp>
          <p:nvGrpSpPr>
            <p:cNvPr id="28" name="Group 27"/>
            <p:cNvGrpSpPr/>
            <p:nvPr/>
          </p:nvGrpSpPr>
          <p:grpSpPr>
            <a:xfrm>
              <a:off x="76200" y="765264"/>
              <a:ext cx="2529548" cy="2987646"/>
              <a:chOff x="433754" y="765264"/>
              <a:chExt cx="2529548" cy="2987646"/>
            </a:xfrm>
          </p:grpSpPr>
          <p:grpSp>
            <p:nvGrpSpPr>
              <p:cNvPr id="22" name="Group 21"/>
              <p:cNvGrpSpPr/>
              <p:nvPr/>
            </p:nvGrpSpPr>
            <p:grpSpPr>
              <a:xfrm>
                <a:off x="494422" y="765264"/>
                <a:ext cx="2468880" cy="2846616"/>
                <a:chOff x="228600" y="765264"/>
                <a:chExt cx="2468880" cy="2846616"/>
              </a:xfrm>
            </p:grpSpPr>
            <p:sp>
              <p:nvSpPr>
                <p:cNvPr id="11"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12"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13"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14"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15" name="Line 9"/>
                <p:cNvSpPr>
                  <a:spLocks noChangeShapeType="1"/>
                </p:cNvSpPr>
                <p:nvPr/>
              </p:nvSpPr>
              <p:spPr bwMode="auto">
                <a:xfrm>
                  <a:off x="1449264" y="240656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16"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17"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18"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19"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20"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21"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23" name="Line 8"/>
              <p:cNvSpPr>
                <a:spLocks noChangeShapeType="1"/>
              </p:cNvSpPr>
              <p:nvPr/>
            </p:nvSpPr>
            <p:spPr bwMode="auto">
              <a:xfrm flipV="1">
                <a:off x="171362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5"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6"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27"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sp>
          <p:nvSpPr>
            <p:cNvPr id="29" name="Line 17"/>
            <p:cNvSpPr>
              <a:spLocks noChangeShapeType="1"/>
            </p:cNvSpPr>
            <p:nvPr/>
          </p:nvSpPr>
          <p:spPr bwMode="auto">
            <a:xfrm>
              <a:off x="363748" y="1669632"/>
              <a:ext cx="609600" cy="502920"/>
            </a:xfrm>
            <a:prstGeom prst="line">
              <a:avLst/>
            </a:prstGeom>
            <a:noFill/>
            <a:ln w="38100">
              <a:solidFill>
                <a:srgbClr val="FF0000"/>
              </a:solidFill>
              <a:round/>
              <a:headEnd/>
              <a:tailEnd type="triangle" w="med" len="med"/>
            </a:ln>
          </p:spPr>
          <p:txBody>
            <a:bodyPr wrap="none" anchor="ctr"/>
            <a:lstStyle/>
            <a:p>
              <a:endParaRPr lang="en-US"/>
            </a:p>
          </p:txBody>
        </p:sp>
      </p:grpSp>
      <p:cxnSp>
        <p:nvCxnSpPr>
          <p:cNvPr id="31" name="Straight Arrow Connector 30"/>
          <p:cNvCxnSpPr/>
          <p:nvPr/>
        </p:nvCxnSpPr>
        <p:spPr>
          <a:xfrm rot="5400000" flipH="1" flipV="1">
            <a:off x="7156340" y="2019190"/>
            <a:ext cx="349470" cy="1841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971800" y="2209800"/>
            <a:ext cx="5477782" cy="400110"/>
          </a:xfrm>
          <a:prstGeom prst="rect">
            <a:avLst/>
          </a:prstGeom>
          <a:noFill/>
        </p:spPr>
        <p:txBody>
          <a:bodyPr wrap="none" rtlCol="0">
            <a:spAutoFit/>
          </a:bodyPr>
          <a:lstStyle/>
          <a:p>
            <a:r>
              <a:rPr lang="en-US" sz="2000" dirty="0" smtClean="0"/>
              <a:t>Oxygen reacts at the surface, not in this region</a:t>
            </a:r>
          </a:p>
        </p:txBody>
      </p:sp>
      <p:graphicFrame>
        <p:nvGraphicFramePr>
          <p:cNvPr id="36867" name="Object 22"/>
          <p:cNvGraphicFramePr>
            <a:graphicFrameLocks noChangeAspect="1"/>
          </p:cNvGraphicFramePr>
          <p:nvPr/>
        </p:nvGraphicFramePr>
        <p:xfrm>
          <a:off x="1676400" y="1219200"/>
          <a:ext cx="1544638" cy="330200"/>
        </p:xfrm>
        <a:graphic>
          <a:graphicData uri="http://schemas.openxmlformats.org/presentationml/2006/ole">
            <mc:AlternateContent xmlns:mc="http://schemas.openxmlformats.org/markup-compatibility/2006">
              <mc:Choice xmlns:v="urn:schemas-microsoft-com:vml" Requires="v">
                <p:oleObj spid="_x0000_s70691" name="Equation" r:id="rId5" imgW="1663560" imgH="330120" progId="Equation.DSMT4">
                  <p:embed/>
                </p:oleObj>
              </mc:Choice>
              <mc:Fallback>
                <p:oleObj name="Equation" r:id="rId5" imgW="1663560" imgH="33012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1219200"/>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TextBox 35"/>
          <p:cNvSpPr txBox="1"/>
          <p:nvPr/>
        </p:nvSpPr>
        <p:spPr>
          <a:xfrm>
            <a:off x="2819400" y="2952690"/>
            <a:ext cx="1992853" cy="400110"/>
          </a:xfrm>
          <a:prstGeom prst="rect">
            <a:avLst/>
          </a:prstGeom>
          <a:noFill/>
        </p:spPr>
        <p:txBody>
          <a:bodyPr wrap="none" rtlCol="0">
            <a:spAutoFit/>
          </a:bodyPr>
          <a:lstStyle/>
          <a:p>
            <a:r>
              <a:rPr lang="en-US" sz="2000" dirty="0" smtClean="0">
                <a:solidFill>
                  <a:srgbClr val="0000FF"/>
                </a:solidFill>
              </a:rPr>
              <a:t>Divide by -4</a:t>
            </a:r>
            <a:r>
              <a:rPr lang="en-US" sz="2000" dirty="0" smtClean="0">
                <a:solidFill>
                  <a:srgbClr val="0000FF"/>
                </a:solidFill>
                <a:latin typeface="Symbol" pitchFamily="18" charset="2"/>
              </a:rPr>
              <a:t>pD</a:t>
            </a:r>
            <a:r>
              <a:rPr lang="en-US" sz="2000" dirty="0" smtClean="0">
                <a:solidFill>
                  <a:srgbClr val="0000FF"/>
                </a:solidFill>
              </a:rPr>
              <a:t>r:</a:t>
            </a:r>
          </a:p>
        </p:txBody>
      </p:sp>
      <p:graphicFrame>
        <p:nvGraphicFramePr>
          <p:cNvPr id="36868" name="Object 4"/>
          <p:cNvGraphicFramePr>
            <a:graphicFrameLocks noChangeAspect="1"/>
          </p:cNvGraphicFramePr>
          <p:nvPr/>
        </p:nvGraphicFramePr>
        <p:xfrm>
          <a:off x="4876800" y="2590800"/>
          <a:ext cx="3022600" cy="901700"/>
        </p:xfrm>
        <a:graphic>
          <a:graphicData uri="http://schemas.openxmlformats.org/presentationml/2006/ole">
            <mc:AlternateContent xmlns:mc="http://schemas.openxmlformats.org/markup-compatibility/2006">
              <mc:Choice xmlns:v="urn:schemas-microsoft-com:vml" Requires="v">
                <p:oleObj spid="_x0000_s70692" name="Equation" r:id="rId7" imgW="3022560" imgH="901440" progId="Equation.DSMT4">
                  <p:embed/>
                </p:oleObj>
              </mc:Choice>
              <mc:Fallback>
                <p:oleObj name="Equation" r:id="rId7" imgW="3022560" imgH="90144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2590800"/>
                        <a:ext cx="30226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 name="TextBox 38"/>
          <p:cNvSpPr txBox="1"/>
          <p:nvPr/>
        </p:nvSpPr>
        <p:spPr>
          <a:xfrm>
            <a:off x="2895600" y="3790890"/>
            <a:ext cx="2362200" cy="400110"/>
          </a:xfrm>
          <a:prstGeom prst="rect">
            <a:avLst/>
          </a:prstGeom>
          <a:noFill/>
        </p:spPr>
        <p:txBody>
          <a:bodyPr wrap="square" rtlCol="0">
            <a:spAutoFit/>
          </a:bodyPr>
          <a:lstStyle/>
          <a:p>
            <a:r>
              <a:rPr lang="en-US" sz="2000" dirty="0" smtClean="0">
                <a:solidFill>
                  <a:srgbClr val="0000FF"/>
                </a:solidFill>
              </a:rPr>
              <a:t>Take limit as </a:t>
            </a:r>
            <a:r>
              <a:rPr lang="en-US" sz="2000" dirty="0" smtClean="0">
                <a:solidFill>
                  <a:srgbClr val="0000FF"/>
                </a:solidFill>
                <a:latin typeface="Symbol" pitchFamily="18" charset="2"/>
              </a:rPr>
              <a:t>D</a:t>
            </a:r>
            <a:r>
              <a:rPr lang="en-US" sz="2000" dirty="0" smtClean="0">
                <a:solidFill>
                  <a:srgbClr val="0000FF"/>
                </a:solidFill>
              </a:rPr>
              <a:t>r</a:t>
            </a:r>
            <a:r>
              <a:rPr lang="en-US" sz="2000" dirty="0" smtClean="0">
                <a:solidFill>
                  <a:srgbClr val="0000FF"/>
                </a:solidFill>
                <a:latin typeface="Arial"/>
                <a:cs typeface="Arial"/>
              </a:rPr>
              <a:t>→0:</a:t>
            </a:r>
            <a:endParaRPr lang="en-US" sz="2000" dirty="0" smtClean="0">
              <a:solidFill>
                <a:srgbClr val="0000FF"/>
              </a:solidFill>
            </a:endParaRPr>
          </a:p>
        </p:txBody>
      </p:sp>
      <p:graphicFrame>
        <p:nvGraphicFramePr>
          <p:cNvPr id="36870" name="Object 6"/>
          <p:cNvGraphicFramePr>
            <a:graphicFrameLocks noChangeAspect="1"/>
          </p:cNvGraphicFramePr>
          <p:nvPr/>
        </p:nvGraphicFramePr>
        <p:xfrm>
          <a:off x="5321300" y="3570890"/>
          <a:ext cx="1841500" cy="800100"/>
        </p:xfrm>
        <a:graphic>
          <a:graphicData uri="http://schemas.openxmlformats.org/presentationml/2006/ole">
            <mc:AlternateContent xmlns:mc="http://schemas.openxmlformats.org/markup-compatibility/2006">
              <mc:Choice xmlns:v="urn:schemas-microsoft-com:vml" Requires="v">
                <p:oleObj spid="_x0000_s70693" name="Equation" r:id="rId9" imgW="1841400" imgH="799920" progId="Equation.DSMT4">
                  <p:embed/>
                </p:oleObj>
              </mc:Choice>
              <mc:Fallback>
                <p:oleObj name="Equation" r:id="rId9" imgW="1841400" imgH="79992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21300" y="3570890"/>
                        <a:ext cx="18415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TextBox 41"/>
          <p:cNvSpPr txBox="1"/>
          <p:nvPr/>
        </p:nvSpPr>
        <p:spPr>
          <a:xfrm>
            <a:off x="171552" y="4332890"/>
            <a:ext cx="2438400" cy="707886"/>
          </a:xfrm>
          <a:prstGeom prst="rect">
            <a:avLst/>
          </a:prstGeom>
          <a:noFill/>
        </p:spPr>
        <p:txBody>
          <a:bodyPr wrap="square" rtlCol="0">
            <a:spAutoFit/>
          </a:bodyPr>
          <a:lstStyle/>
          <a:p>
            <a:r>
              <a:rPr lang="en-US" sz="2000" dirty="0" smtClean="0">
                <a:solidFill>
                  <a:srgbClr val="0000FF"/>
                </a:solidFill>
              </a:rPr>
              <a:t>Put </a:t>
            </a:r>
            <a:r>
              <a:rPr lang="en-US" sz="2000" dirty="0" err="1" smtClean="0">
                <a:solidFill>
                  <a:srgbClr val="0000FF"/>
                </a:solidFill>
              </a:rPr>
              <a:t>W</a:t>
            </a:r>
            <a:r>
              <a:rPr lang="en-US" sz="2000" baseline="-25000" dirty="0" err="1" smtClean="0">
                <a:solidFill>
                  <a:srgbClr val="0000FF"/>
                </a:solidFill>
              </a:rPr>
              <a:t>Ar</a:t>
            </a:r>
            <a:r>
              <a:rPr lang="en-US" sz="2000" dirty="0" smtClean="0">
                <a:solidFill>
                  <a:srgbClr val="0000FF"/>
                </a:solidFill>
              </a:rPr>
              <a:t> in terms of </a:t>
            </a:r>
            <a:r>
              <a:rPr lang="en-US" sz="2000" dirty="0" err="1" smtClean="0">
                <a:solidFill>
                  <a:srgbClr val="0000FF"/>
                </a:solidFill>
              </a:rPr>
              <a:t>conc</a:t>
            </a:r>
            <a:r>
              <a:rPr lang="en-US" sz="2000" dirty="0" smtClean="0">
                <a:solidFill>
                  <a:srgbClr val="0000FF"/>
                </a:solidFill>
              </a:rPr>
              <a:t> of oxygen (C</a:t>
            </a:r>
            <a:r>
              <a:rPr lang="en-US" sz="2000" baseline="-25000" dirty="0" smtClean="0">
                <a:solidFill>
                  <a:srgbClr val="0000FF"/>
                </a:solidFill>
              </a:rPr>
              <a:t>A</a:t>
            </a:r>
            <a:r>
              <a:rPr lang="en-US" sz="2000" dirty="0" smtClean="0">
                <a:solidFill>
                  <a:srgbClr val="0000FF"/>
                </a:solidFill>
              </a:rPr>
              <a:t>)</a:t>
            </a:r>
          </a:p>
        </p:txBody>
      </p:sp>
      <p:graphicFrame>
        <p:nvGraphicFramePr>
          <p:cNvPr id="36872" name="Object 8"/>
          <p:cNvGraphicFramePr>
            <a:graphicFrameLocks noChangeAspect="1"/>
          </p:cNvGraphicFramePr>
          <p:nvPr/>
        </p:nvGraphicFramePr>
        <p:xfrm>
          <a:off x="2781504" y="4403725"/>
          <a:ext cx="3343275" cy="625475"/>
        </p:xfrm>
        <a:graphic>
          <a:graphicData uri="http://schemas.openxmlformats.org/presentationml/2006/ole">
            <mc:AlternateContent xmlns:mc="http://schemas.openxmlformats.org/markup-compatibility/2006">
              <mc:Choice xmlns:v="urn:schemas-microsoft-com:vml" Requires="v">
                <p:oleObj spid="_x0000_s70694" name="Equation" r:id="rId11" imgW="3568680" imgH="622080" progId="Equation.DSMT4">
                  <p:embed/>
                </p:oleObj>
              </mc:Choice>
              <mc:Fallback>
                <p:oleObj name="Equation" r:id="rId11" imgW="3568680" imgH="62208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81504" y="4403725"/>
                        <a:ext cx="3343275"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46" name="TextBox 45"/>
          <p:cNvSpPr txBox="1"/>
          <p:nvPr/>
        </p:nvSpPr>
        <p:spPr>
          <a:xfrm>
            <a:off x="1219200" y="5092739"/>
            <a:ext cx="4495800" cy="707886"/>
          </a:xfrm>
          <a:prstGeom prst="rect">
            <a:avLst/>
          </a:prstGeom>
          <a:noFill/>
        </p:spPr>
        <p:txBody>
          <a:bodyPr wrap="square" rtlCol="0">
            <a:spAutoFit/>
          </a:bodyPr>
          <a:lstStyle/>
          <a:p>
            <a:pPr algn="ctr"/>
            <a:r>
              <a:rPr lang="en-US" sz="2000" dirty="0" smtClean="0">
                <a:solidFill>
                  <a:srgbClr val="7030A0"/>
                </a:solidFill>
              </a:rPr>
              <a:t>For every mole of O</a:t>
            </a:r>
            <a:r>
              <a:rPr lang="en-US" sz="2000" baseline="-25000" dirty="0" smtClean="0">
                <a:solidFill>
                  <a:srgbClr val="7030A0"/>
                </a:solidFill>
              </a:rPr>
              <a:t>2</a:t>
            </a:r>
            <a:r>
              <a:rPr lang="en-US" sz="2000" dirty="0" smtClean="0">
                <a:solidFill>
                  <a:srgbClr val="7030A0"/>
                </a:solidFill>
              </a:rPr>
              <a:t> that enters, a mol of CO</a:t>
            </a:r>
            <a:r>
              <a:rPr lang="en-US" sz="2000" baseline="-25000" dirty="0" smtClean="0">
                <a:solidFill>
                  <a:srgbClr val="7030A0"/>
                </a:solidFill>
              </a:rPr>
              <a:t>2</a:t>
            </a:r>
            <a:r>
              <a:rPr lang="en-US" sz="2000" dirty="0" smtClean="0">
                <a:solidFill>
                  <a:srgbClr val="7030A0"/>
                </a:solidFill>
              </a:rPr>
              <a:t> leaves </a:t>
            </a:r>
            <a:r>
              <a:rPr lang="en-US" sz="2000" dirty="0" smtClean="0">
                <a:solidFill>
                  <a:srgbClr val="7030A0"/>
                </a:solidFill>
                <a:latin typeface="Arial"/>
                <a:cs typeface="Arial"/>
              </a:rPr>
              <a:t>→ W</a:t>
            </a:r>
            <a:r>
              <a:rPr lang="en-US" sz="2000" baseline="-25000" dirty="0" smtClean="0">
                <a:solidFill>
                  <a:srgbClr val="7030A0"/>
                </a:solidFill>
                <a:latin typeface="Arial"/>
                <a:cs typeface="Arial"/>
              </a:rPr>
              <a:t>O2</a:t>
            </a:r>
            <a:r>
              <a:rPr lang="en-US" sz="2000" dirty="0" smtClean="0">
                <a:solidFill>
                  <a:srgbClr val="7030A0"/>
                </a:solidFill>
                <a:latin typeface="Arial"/>
                <a:cs typeface="Arial"/>
              </a:rPr>
              <a:t>=-W</a:t>
            </a:r>
            <a:r>
              <a:rPr lang="en-US" sz="2000" baseline="-25000" dirty="0" smtClean="0">
                <a:solidFill>
                  <a:srgbClr val="7030A0"/>
                </a:solidFill>
                <a:latin typeface="Arial"/>
                <a:cs typeface="Arial"/>
              </a:rPr>
              <a:t>CO2</a:t>
            </a:r>
            <a:endParaRPr lang="en-US" sz="2000" dirty="0" smtClean="0">
              <a:solidFill>
                <a:srgbClr val="7030A0"/>
              </a:solidFill>
            </a:endParaRPr>
          </a:p>
        </p:txBody>
      </p:sp>
      <p:graphicFrame>
        <p:nvGraphicFramePr>
          <p:cNvPr id="36873" name="Object 9"/>
          <p:cNvGraphicFramePr>
            <a:graphicFrameLocks noChangeAspect="1"/>
          </p:cNvGraphicFramePr>
          <p:nvPr/>
        </p:nvGraphicFramePr>
        <p:xfrm>
          <a:off x="5715000" y="5133945"/>
          <a:ext cx="1916112" cy="625475"/>
        </p:xfrm>
        <a:graphic>
          <a:graphicData uri="http://schemas.openxmlformats.org/presentationml/2006/ole">
            <mc:AlternateContent xmlns:mc="http://schemas.openxmlformats.org/markup-compatibility/2006">
              <mc:Choice xmlns:v="urn:schemas-microsoft-com:vml" Requires="v">
                <p:oleObj spid="_x0000_s70695" name="Equation" r:id="rId13" imgW="2044440" imgH="622080" progId="Equation.DSMT4">
                  <p:embed/>
                </p:oleObj>
              </mc:Choice>
              <mc:Fallback>
                <p:oleObj name="Equation" r:id="rId13" imgW="2044440" imgH="6220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15000" y="5133945"/>
                        <a:ext cx="1916112"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48" name="TextBox 47"/>
          <p:cNvSpPr txBox="1"/>
          <p:nvPr/>
        </p:nvSpPr>
        <p:spPr>
          <a:xfrm>
            <a:off x="6296331" y="4516407"/>
            <a:ext cx="2676117" cy="400110"/>
          </a:xfrm>
          <a:prstGeom prst="rect">
            <a:avLst/>
          </a:prstGeom>
          <a:noFill/>
        </p:spPr>
        <p:txBody>
          <a:bodyPr wrap="none" rtlCol="0">
            <a:spAutoFit/>
          </a:bodyPr>
          <a:lstStyle/>
          <a:p>
            <a:r>
              <a:rPr lang="en-US" sz="2000" dirty="0" smtClean="0"/>
              <a:t>D</a:t>
            </a:r>
            <a:r>
              <a:rPr lang="en-US" sz="2000" baseline="-25000" dirty="0" smtClean="0"/>
              <a:t>e</a:t>
            </a:r>
            <a:r>
              <a:rPr lang="en-US" sz="2000" dirty="0" smtClean="0"/>
              <a:t>: effective diffusivity</a:t>
            </a:r>
          </a:p>
        </p:txBody>
      </p:sp>
      <p:sp>
        <p:nvSpPr>
          <p:cNvPr id="49" name="TextBox 48"/>
          <p:cNvSpPr txBox="1"/>
          <p:nvPr/>
        </p:nvSpPr>
        <p:spPr>
          <a:xfrm>
            <a:off x="193040" y="5882850"/>
            <a:ext cx="1905000" cy="707886"/>
          </a:xfrm>
          <a:prstGeom prst="rect">
            <a:avLst/>
          </a:prstGeom>
          <a:noFill/>
        </p:spPr>
        <p:txBody>
          <a:bodyPr wrap="square" rtlCol="0">
            <a:spAutoFit/>
          </a:bodyPr>
          <a:lstStyle/>
          <a:p>
            <a:r>
              <a:rPr lang="en-US" sz="2000" dirty="0" smtClean="0">
                <a:solidFill>
                  <a:srgbClr val="0000FF"/>
                </a:solidFill>
              </a:rPr>
              <a:t>Plug </a:t>
            </a:r>
            <a:r>
              <a:rPr lang="en-US" sz="2000" dirty="0" err="1" smtClean="0">
                <a:solidFill>
                  <a:srgbClr val="0000FF"/>
                </a:solidFill>
              </a:rPr>
              <a:t>W</a:t>
            </a:r>
            <a:r>
              <a:rPr lang="en-US" sz="2000" baseline="-25000" dirty="0" err="1" smtClean="0">
                <a:solidFill>
                  <a:srgbClr val="0000FF"/>
                </a:solidFill>
              </a:rPr>
              <a:t>Ar</a:t>
            </a:r>
            <a:r>
              <a:rPr lang="en-US" sz="2000" dirty="0" smtClean="0">
                <a:solidFill>
                  <a:srgbClr val="0000FF"/>
                </a:solidFill>
              </a:rPr>
              <a:t> into mole balance:</a:t>
            </a:r>
          </a:p>
        </p:txBody>
      </p:sp>
      <p:graphicFrame>
        <p:nvGraphicFramePr>
          <p:cNvPr id="36874" name="Object 10"/>
          <p:cNvGraphicFramePr>
            <a:graphicFrameLocks noChangeAspect="1"/>
          </p:cNvGraphicFramePr>
          <p:nvPr>
            <p:extLst/>
          </p:nvPr>
        </p:nvGraphicFramePr>
        <p:xfrm>
          <a:off x="2291080" y="5870448"/>
          <a:ext cx="2273300" cy="685800"/>
        </p:xfrm>
        <a:graphic>
          <a:graphicData uri="http://schemas.openxmlformats.org/presentationml/2006/ole">
            <mc:AlternateContent xmlns:mc="http://schemas.openxmlformats.org/markup-compatibility/2006">
              <mc:Choice xmlns:v="urn:schemas-microsoft-com:vml" Requires="v">
                <p:oleObj spid="_x0000_s70696" name="Equation" r:id="rId15" imgW="2273040" imgH="685800" progId="Equation.DSMT4">
                  <p:embed/>
                </p:oleObj>
              </mc:Choice>
              <mc:Fallback>
                <p:oleObj name="Equation" r:id="rId15" imgW="2273040" imgH="68580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91080" y="5870448"/>
                        <a:ext cx="22733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 name="TextBox 50"/>
          <p:cNvSpPr txBox="1"/>
          <p:nvPr/>
        </p:nvSpPr>
        <p:spPr>
          <a:xfrm>
            <a:off x="4757420" y="5987411"/>
            <a:ext cx="1905000" cy="400110"/>
          </a:xfrm>
          <a:prstGeom prst="rect">
            <a:avLst/>
          </a:prstGeom>
          <a:noFill/>
        </p:spPr>
        <p:txBody>
          <a:bodyPr wrap="square" rtlCol="0">
            <a:spAutoFit/>
          </a:bodyPr>
          <a:lstStyle/>
          <a:p>
            <a:r>
              <a:rPr lang="en-US" sz="2000" dirty="0" smtClean="0">
                <a:solidFill>
                  <a:srgbClr val="0000FF"/>
                </a:solidFill>
              </a:rPr>
              <a:t>Divide out –D</a:t>
            </a:r>
            <a:r>
              <a:rPr lang="en-US" sz="2000" baseline="-25000" dirty="0" smtClean="0">
                <a:solidFill>
                  <a:srgbClr val="0000FF"/>
                </a:solidFill>
              </a:rPr>
              <a:t>e</a:t>
            </a:r>
            <a:r>
              <a:rPr lang="en-US" sz="2000" dirty="0" smtClean="0">
                <a:solidFill>
                  <a:srgbClr val="0000FF"/>
                </a:solidFill>
              </a:rPr>
              <a:t>:</a:t>
            </a:r>
          </a:p>
        </p:txBody>
      </p:sp>
      <p:graphicFrame>
        <p:nvGraphicFramePr>
          <p:cNvPr id="36875" name="Object 11"/>
          <p:cNvGraphicFramePr>
            <a:graphicFrameLocks noChangeAspect="1"/>
          </p:cNvGraphicFramePr>
          <p:nvPr>
            <p:extLst/>
          </p:nvPr>
        </p:nvGraphicFramePr>
        <p:xfrm>
          <a:off x="6855460" y="5849811"/>
          <a:ext cx="2095500" cy="685800"/>
        </p:xfrm>
        <a:graphic>
          <a:graphicData uri="http://schemas.openxmlformats.org/presentationml/2006/ole">
            <mc:AlternateContent xmlns:mc="http://schemas.openxmlformats.org/markup-compatibility/2006">
              <mc:Choice xmlns:v="urn:schemas-microsoft-com:vml" Requires="v">
                <p:oleObj spid="_x0000_s70697" name="Equation" r:id="rId17" imgW="2095200" imgH="685800" progId="Equation.DSMT4">
                  <p:embed/>
                </p:oleObj>
              </mc:Choice>
              <mc:Fallback>
                <p:oleObj name="Equation" r:id="rId17" imgW="2095200" imgH="68580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55460" y="5849811"/>
                        <a:ext cx="20955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16532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1000"/>
                                        <p:tgtEl>
                                          <p:spTgt spid="10"/>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fade">
                                      <p:cBhvr>
                                        <p:cTn id="11" dur="2000"/>
                                        <p:tgtEl>
                                          <p:spTgt spid="32"/>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fade">
                                      <p:cBhvr>
                                        <p:cTn id="15" dur="2000"/>
                                        <p:tgtEl>
                                          <p:spTgt spid="31"/>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6"/>
                                        </p:tgtEl>
                                        <p:attrNameLst>
                                          <p:attrName>style.visibility</p:attrName>
                                        </p:attrNameLst>
                                      </p:cBhvr>
                                      <p:to>
                                        <p:strVal val="visible"/>
                                      </p:to>
                                    </p:set>
                                    <p:anim calcmode="lin" valueType="num">
                                      <p:cBhvr>
                                        <p:cTn id="20" dur="500" fill="hold"/>
                                        <p:tgtEl>
                                          <p:spTgt spid="36"/>
                                        </p:tgtEl>
                                        <p:attrNameLst>
                                          <p:attrName>ppt_w</p:attrName>
                                        </p:attrNameLst>
                                      </p:cBhvr>
                                      <p:tavLst>
                                        <p:tav tm="0">
                                          <p:val>
                                            <p:fltVal val="0"/>
                                          </p:val>
                                        </p:tav>
                                        <p:tav tm="100000">
                                          <p:val>
                                            <p:strVal val="#ppt_w"/>
                                          </p:val>
                                        </p:tav>
                                      </p:tavLst>
                                    </p:anim>
                                    <p:anim calcmode="lin" valueType="num">
                                      <p:cBhvr>
                                        <p:cTn id="21" dur="500" fill="hold"/>
                                        <p:tgtEl>
                                          <p:spTgt spid="36"/>
                                        </p:tgtEl>
                                        <p:attrNameLst>
                                          <p:attrName>ppt_h</p:attrName>
                                        </p:attrNameLst>
                                      </p:cBhvr>
                                      <p:tavLst>
                                        <p:tav tm="0">
                                          <p:val>
                                            <p:fltVal val="0"/>
                                          </p:val>
                                        </p:tav>
                                        <p:tav tm="100000">
                                          <p:val>
                                            <p:strVal val="#ppt_h"/>
                                          </p:val>
                                        </p:tav>
                                      </p:tavLst>
                                    </p:anim>
                                    <p:animEffect transition="in" filter="fade">
                                      <p:cBhvr>
                                        <p:cTn id="22" dur="500"/>
                                        <p:tgtEl>
                                          <p:spTgt spid="3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6868"/>
                                        </p:tgtEl>
                                        <p:attrNameLst>
                                          <p:attrName>style.visibility</p:attrName>
                                        </p:attrNameLst>
                                      </p:cBhvr>
                                      <p:to>
                                        <p:strVal val="visible"/>
                                      </p:to>
                                    </p:set>
                                    <p:animEffect transition="in" filter="wipe(left)">
                                      <p:cBhvr>
                                        <p:cTn id="27" dur="1000"/>
                                        <p:tgtEl>
                                          <p:spTgt spid="36868"/>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39"/>
                                        </p:tgtEl>
                                        <p:attrNameLst>
                                          <p:attrName>style.visibility</p:attrName>
                                        </p:attrNameLst>
                                      </p:cBhvr>
                                      <p:to>
                                        <p:strVal val="visible"/>
                                      </p:to>
                                    </p:set>
                                    <p:anim calcmode="lin" valueType="num">
                                      <p:cBhvr>
                                        <p:cTn id="32" dur="500" fill="hold"/>
                                        <p:tgtEl>
                                          <p:spTgt spid="39"/>
                                        </p:tgtEl>
                                        <p:attrNameLst>
                                          <p:attrName>ppt_w</p:attrName>
                                        </p:attrNameLst>
                                      </p:cBhvr>
                                      <p:tavLst>
                                        <p:tav tm="0">
                                          <p:val>
                                            <p:fltVal val="0"/>
                                          </p:val>
                                        </p:tav>
                                        <p:tav tm="100000">
                                          <p:val>
                                            <p:strVal val="#ppt_w"/>
                                          </p:val>
                                        </p:tav>
                                      </p:tavLst>
                                    </p:anim>
                                    <p:anim calcmode="lin" valueType="num">
                                      <p:cBhvr>
                                        <p:cTn id="33" dur="500" fill="hold"/>
                                        <p:tgtEl>
                                          <p:spTgt spid="39"/>
                                        </p:tgtEl>
                                        <p:attrNameLst>
                                          <p:attrName>ppt_h</p:attrName>
                                        </p:attrNameLst>
                                      </p:cBhvr>
                                      <p:tavLst>
                                        <p:tav tm="0">
                                          <p:val>
                                            <p:fltVal val="0"/>
                                          </p:val>
                                        </p:tav>
                                        <p:tav tm="100000">
                                          <p:val>
                                            <p:strVal val="#ppt_h"/>
                                          </p:val>
                                        </p:tav>
                                      </p:tavLst>
                                    </p:anim>
                                    <p:animEffect transition="in" filter="fade">
                                      <p:cBhvr>
                                        <p:cTn id="34" dur="500"/>
                                        <p:tgtEl>
                                          <p:spTgt spid="39"/>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36870"/>
                                        </p:tgtEl>
                                        <p:attrNameLst>
                                          <p:attrName>style.visibility</p:attrName>
                                        </p:attrNameLst>
                                      </p:cBhvr>
                                      <p:to>
                                        <p:strVal val="visible"/>
                                      </p:to>
                                    </p:set>
                                    <p:animEffect transition="in" filter="wipe(left)">
                                      <p:cBhvr>
                                        <p:cTn id="39" dur="1000"/>
                                        <p:tgtEl>
                                          <p:spTgt spid="36870"/>
                                        </p:tgtEl>
                                      </p:cBhvr>
                                    </p:animEffect>
                                  </p:childTnLst>
                                </p:cTn>
                              </p:par>
                            </p:childTnLst>
                          </p:cTn>
                        </p:par>
                      </p:childTnLst>
                    </p:cTn>
                  </p:par>
                  <p:par>
                    <p:cTn id="40" fill="hold">
                      <p:stCondLst>
                        <p:cond delay="indefinite"/>
                      </p:stCondLst>
                      <p:childTnLst>
                        <p:par>
                          <p:cTn id="41" fill="hold">
                            <p:stCondLst>
                              <p:cond delay="0"/>
                            </p:stCondLst>
                            <p:childTnLst>
                              <p:par>
                                <p:cTn id="42" presetID="27" presetClass="entr" presetSubtype="0" fill="hold" grpId="0" nodeType="clickEffect">
                                  <p:stCondLst>
                                    <p:cond delay="0"/>
                                  </p:stCondLst>
                                  <p:iterate type="lt">
                                    <p:tmPct val="50000"/>
                                  </p:iterate>
                                  <p:childTnLst>
                                    <p:set>
                                      <p:cBhvr>
                                        <p:cTn id="43" dur="1" fill="hold">
                                          <p:stCondLst>
                                            <p:cond delay="0"/>
                                          </p:stCondLst>
                                        </p:cTn>
                                        <p:tgtEl>
                                          <p:spTgt spid="42"/>
                                        </p:tgtEl>
                                        <p:attrNameLst>
                                          <p:attrName>style.visibility</p:attrName>
                                        </p:attrNameLst>
                                      </p:cBhvr>
                                      <p:to>
                                        <p:strVal val="visible"/>
                                      </p:to>
                                    </p:set>
                                    <p:anim calcmode="discrete" valueType="clr">
                                      <p:cBhvr override="childStyle">
                                        <p:cTn id="44" dur="80"/>
                                        <p:tgtEl>
                                          <p:spTgt spid="42"/>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42"/>
                                        </p:tgtEl>
                                        <p:attrNameLst>
                                          <p:attrName>fillcolor</p:attrName>
                                        </p:attrNameLst>
                                      </p:cBhvr>
                                      <p:tavLst>
                                        <p:tav tm="0">
                                          <p:val>
                                            <p:clrVal>
                                              <a:schemeClr val="accent2"/>
                                            </p:clrVal>
                                          </p:val>
                                        </p:tav>
                                        <p:tav tm="50000">
                                          <p:val>
                                            <p:clrVal>
                                              <a:schemeClr val="hlink"/>
                                            </p:clrVal>
                                          </p:val>
                                        </p:tav>
                                      </p:tavLst>
                                    </p:anim>
                                    <p:set>
                                      <p:cBhvr>
                                        <p:cTn id="46" dur="80"/>
                                        <p:tgtEl>
                                          <p:spTgt spid="42"/>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nodeType="clickEffect">
                                  <p:stCondLst>
                                    <p:cond delay="0"/>
                                  </p:stCondLst>
                                  <p:childTnLst>
                                    <p:set>
                                      <p:cBhvr>
                                        <p:cTn id="50" dur="1" fill="hold">
                                          <p:stCondLst>
                                            <p:cond delay="0"/>
                                          </p:stCondLst>
                                        </p:cTn>
                                        <p:tgtEl>
                                          <p:spTgt spid="36872"/>
                                        </p:tgtEl>
                                        <p:attrNameLst>
                                          <p:attrName>style.visibility</p:attrName>
                                        </p:attrNameLst>
                                      </p:cBhvr>
                                      <p:to>
                                        <p:strVal val="visible"/>
                                      </p:to>
                                    </p:set>
                                    <p:animEffect transition="in" filter="dissolve">
                                      <p:cBhvr>
                                        <p:cTn id="51" dur="500"/>
                                        <p:tgtEl>
                                          <p:spTgt spid="36872"/>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48"/>
                                        </p:tgtEl>
                                        <p:attrNameLst>
                                          <p:attrName>style.visibility</p:attrName>
                                        </p:attrNameLst>
                                      </p:cBhvr>
                                      <p:to>
                                        <p:strVal val="visible"/>
                                      </p:to>
                                    </p:set>
                                    <p:animEffect transition="in" filter="wipe(left)">
                                      <p:cBhvr>
                                        <p:cTn id="56" dur="1000"/>
                                        <p:tgtEl>
                                          <p:spTgt spid="48"/>
                                        </p:tgtEl>
                                      </p:cBhvr>
                                    </p:animEffect>
                                  </p:childTnLst>
                                </p:cTn>
                              </p:par>
                            </p:childTnLst>
                          </p:cTn>
                        </p:par>
                      </p:childTnLst>
                    </p:cTn>
                  </p:par>
                  <p:par>
                    <p:cTn id="57" fill="hold">
                      <p:stCondLst>
                        <p:cond delay="indefinite"/>
                      </p:stCondLst>
                      <p:childTnLst>
                        <p:par>
                          <p:cTn id="58" fill="hold">
                            <p:stCondLst>
                              <p:cond delay="0"/>
                            </p:stCondLst>
                            <p:childTnLst>
                              <p:par>
                                <p:cTn id="59" presetID="27" presetClass="entr" presetSubtype="0" fill="hold" grpId="0" nodeType="clickEffect">
                                  <p:stCondLst>
                                    <p:cond delay="0"/>
                                  </p:stCondLst>
                                  <p:iterate type="lt">
                                    <p:tmPct val="50000"/>
                                  </p:iterate>
                                  <p:childTnLst>
                                    <p:set>
                                      <p:cBhvr>
                                        <p:cTn id="60" dur="1" fill="hold">
                                          <p:stCondLst>
                                            <p:cond delay="0"/>
                                          </p:stCondLst>
                                        </p:cTn>
                                        <p:tgtEl>
                                          <p:spTgt spid="46"/>
                                        </p:tgtEl>
                                        <p:attrNameLst>
                                          <p:attrName>style.visibility</p:attrName>
                                        </p:attrNameLst>
                                      </p:cBhvr>
                                      <p:to>
                                        <p:strVal val="visible"/>
                                      </p:to>
                                    </p:set>
                                    <p:anim calcmode="discrete" valueType="clr">
                                      <p:cBhvr override="childStyle">
                                        <p:cTn id="61" dur="80"/>
                                        <p:tgtEl>
                                          <p:spTgt spid="46"/>
                                        </p:tgtEl>
                                        <p:attrNameLst>
                                          <p:attrName>style.color</p:attrName>
                                        </p:attrNameLst>
                                      </p:cBhvr>
                                      <p:tavLst>
                                        <p:tav tm="0">
                                          <p:val>
                                            <p:clrVal>
                                              <a:schemeClr val="accent2"/>
                                            </p:clrVal>
                                          </p:val>
                                        </p:tav>
                                        <p:tav tm="50000">
                                          <p:val>
                                            <p:clrVal>
                                              <a:schemeClr val="hlink"/>
                                            </p:clrVal>
                                          </p:val>
                                        </p:tav>
                                      </p:tavLst>
                                    </p:anim>
                                    <p:anim calcmode="discrete" valueType="clr">
                                      <p:cBhvr>
                                        <p:cTn id="62" dur="80"/>
                                        <p:tgtEl>
                                          <p:spTgt spid="46"/>
                                        </p:tgtEl>
                                        <p:attrNameLst>
                                          <p:attrName>fillcolor</p:attrName>
                                        </p:attrNameLst>
                                      </p:cBhvr>
                                      <p:tavLst>
                                        <p:tav tm="0">
                                          <p:val>
                                            <p:clrVal>
                                              <a:schemeClr val="accent2"/>
                                            </p:clrVal>
                                          </p:val>
                                        </p:tav>
                                        <p:tav tm="50000">
                                          <p:val>
                                            <p:clrVal>
                                              <a:schemeClr val="hlink"/>
                                            </p:clrVal>
                                          </p:val>
                                        </p:tav>
                                      </p:tavLst>
                                    </p:anim>
                                    <p:set>
                                      <p:cBhvr>
                                        <p:cTn id="63" dur="80"/>
                                        <p:tgtEl>
                                          <p:spTgt spid="46"/>
                                        </p:tgtEl>
                                        <p:attrNameLst>
                                          <p:attrName>fill.type</p:attrName>
                                        </p:attrNameLst>
                                      </p:cBhvr>
                                      <p:to>
                                        <p:strVal val="solid"/>
                                      </p:to>
                                    </p:se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nodeType="clickEffect">
                                  <p:stCondLst>
                                    <p:cond delay="0"/>
                                  </p:stCondLst>
                                  <p:childTnLst>
                                    <p:set>
                                      <p:cBhvr>
                                        <p:cTn id="67" dur="1" fill="hold">
                                          <p:stCondLst>
                                            <p:cond delay="0"/>
                                          </p:stCondLst>
                                        </p:cTn>
                                        <p:tgtEl>
                                          <p:spTgt spid="36873"/>
                                        </p:tgtEl>
                                        <p:attrNameLst>
                                          <p:attrName>style.visibility</p:attrName>
                                        </p:attrNameLst>
                                      </p:cBhvr>
                                      <p:to>
                                        <p:strVal val="visible"/>
                                      </p:to>
                                    </p:set>
                                    <p:animEffect transition="in" filter="dissolve">
                                      <p:cBhvr>
                                        <p:cTn id="68" dur="500"/>
                                        <p:tgtEl>
                                          <p:spTgt spid="36873"/>
                                        </p:tgtEl>
                                      </p:cBhvr>
                                    </p:animEffect>
                                  </p:childTnLst>
                                </p:cTn>
                              </p:par>
                            </p:childTnLst>
                          </p:cTn>
                        </p:par>
                      </p:childTnLst>
                    </p:cTn>
                  </p:par>
                  <p:par>
                    <p:cTn id="69" fill="hold">
                      <p:stCondLst>
                        <p:cond delay="indefinite"/>
                      </p:stCondLst>
                      <p:childTnLst>
                        <p:par>
                          <p:cTn id="70" fill="hold">
                            <p:stCondLst>
                              <p:cond delay="0"/>
                            </p:stCondLst>
                            <p:childTnLst>
                              <p:par>
                                <p:cTn id="71" presetID="27" presetClass="entr" presetSubtype="0" fill="hold" grpId="0" nodeType="clickEffect">
                                  <p:stCondLst>
                                    <p:cond delay="0"/>
                                  </p:stCondLst>
                                  <p:iterate type="lt">
                                    <p:tmPct val="50000"/>
                                  </p:iterate>
                                  <p:childTnLst>
                                    <p:set>
                                      <p:cBhvr>
                                        <p:cTn id="72" dur="1" fill="hold">
                                          <p:stCondLst>
                                            <p:cond delay="0"/>
                                          </p:stCondLst>
                                        </p:cTn>
                                        <p:tgtEl>
                                          <p:spTgt spid="49"/>
                                        </p:tgtEl>
                                        <p:attrNameLst>
                                          <p:attrName>style.visibility</p:attrName>
                                        </p:attrNameLst>
                                      </p:cBhvr>
                                      <p:to>
                                        <p:strVal val="visible"/>
                                      </p:to>
                                    </p:set>
                                    <p:anim calcmode="discrete" valueType="clr">
                                      <p:cBhvr override="childStyle">
                                        <p:cTn id="73" dur="80"/>
                                        <p:tgtEl>
                                          <p:spTgt spid="49"/>
                                        </p:tgtEl>
                                        <p:attrNameLst>
                                          <p:attrName>style.color</p:attrName>
                                        </p:attrNameLst>
                                      </p:cBhvr>
                                      <p:tavLst>
                                        <p:tav tm="0">
                                          <p:val>
                                            <p:clrVal>
                                              <a:schemeClr val="accent2"/>
                                            </p:clrVal>
                                          </p:val>
                                        </p:tav>
                                        <p:tav tm="50000">
                                          <p:val>
                                            <p:clrVal>
                                              <a:schemeClr val="hlink"/>
                                            </p:clrVal>
                                          </p:val>
                                        </p:tav>
                                      </p:tavLst>
                                    </p:anim>
                                    <p:anim calcmode="discrete" valueType="clr">
                                      <p:cBhvr>
                                        <p:cTn id="74" dur="80"/>
                                        <p:tgtEl>
                                          <p:spTgt spid="49"/>
                                        </p:tgtEl>
                                        <p:attrNameLst>
                                          <p:attrName>fillcolor</p:attrName>
                                        </p:attrNameLst>
                                      </p:cBhvr>
                                      <p:tavLst>
                                        <p:tav tm="0">
                                          <p:val>
                                            <p:clrVal>
                                              <a:schemeClr val="accent2"/>
                                            </p:clrVal>
                                          </p:val>
                                        </p:tav>
                                        <p:tav tm="50000">
                                          <p:val>
                                            <p:clrVal>
                                              <a:schemeClr val="hlink"/>
                                            </p:clrVal>
                                          </p:val>
                                        </p:tav>
                                      </p:tavLst>
                                    </p:anim>
                                    <p:set>
                                      <p:cBhvr>
                                        <p:cTn id="75" dur="80"/>
                                        <p:tgtEl>
                                          <p:spTgt spid="49"/>
                                        </p:tgtEl>
                                        <p:attrNameLst>
                                          <p:attrName>fill.type</p:attrName>
                                        </p:attrNameLst>
                                      </p:cBhvr>
                                      <p:to>
                                        <p:strVal val="solid"/>
                                      </p:to>
                                    </p:se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nodeType="clickEffect">
                                  <p:stCondLst>
                                    <p:cond delay="0"/>
                                  </p:stCondLst>
                                  <p:childTnLst>
                                    <p:set>
                                      <p:cBhvr>
                                        <p:cTn id="79" dur="1" fill="hold">
                                          <p:stCondLst>
                                            <p:cond delay="0"/>
                                          </p:stCondLst>
                                        </p:cTn>
                                        <p:tgtEl>
                                          <p:spTgt spid="36874"/>
                                        </p:tgtEl>
                                        <p:attrNameLst>
                                          <p:attrName>style.visibility</p:attrName>
                                        </p:attrNameLst>
                                      </p:cBhvr>
                                      <p:to>
                                        <p:strVal val="visible"/>
                                      </p:to>
                                    </p:set>
                                    <p:animEffect transition="in" filter="wipe(left)">
                                      <p:cBhvr>
                                        <p:cTn id="80" dur="1000"/>
                                        <p:tgtEl>
                                          <p:spTgt spid="36874"/>
                                        </p:tgtEl>
                                      </p:cBhvr>
                                    </p:animEffect>
                                  </p:childTnLst>
                                </p:cTn>
                              </p:par>
                            </p:childTnLst>
                          </p:cTn>
                        </p:par>
                      </p:childTnLst>
                    </p:cTn>
                  </p:par>
                  <p:par>
                    <p:cTn id="81" fill="hold">
                      <p:stCondLst>
                        <p:cond delay="indefinite"/>
                      </p:stCondLst>
                      <p:childTnLst>
                        <p:par>
                          <p:cTn id="82" fill="hold">
                            <p:stCondLst>
                              <p:cond delay="0"/>
                            </p:stCondLst>
                            <p:childTnLst>
                              <p:par>
                                <p:cTn id="83" presetID="27" presetClass="entr" presetSubtype="0" fill="hold" grpId="0" nodeType="clickEffect">
                                  <p:stCondLst>
                                    <p:cond delay="0"/>
                                  </p:stCondLst>
                                  <p:iterate type="lt">
                                    <p:tmPct val="50000"/>
                                  </p:iterate>
                                  <p:childTnLst>
                                    <p:set>
                                      <p:cBhvr>
                                        <p:cTn id="84" dur="1" fill="hold">
                                          <p:stCondLst>
                                            <p:cond delay="0"/>
                                          </p:stCondLst>
                                        </p:cTn>
                                        <p:tgtEl>
                                          <p:spTgt spid="51"/>
                                        </p:tgtEl>
                                        <p:attrNameLst>
                                          <p:attrName>style.visibility</p:attrName>
                                        </p:attrNameLst>
                                      </p:cBhvr>
                                      <p:to>
                                        <p:strVal val="visible"/>
                                      </p:to>
                                    </p:set>
                                    <p:anim calcmode="discrete" valueType="clr">
                                      <p:cBhvr override="childStyle">
                                        <p:cTn id="85" dur="80"/>
                                        <p:tgtEl>
                                          <p:spTgt spid="51"/>
                                        </p:tgtEl>
                                        <p:attrNameLst>
                                          <p:attrName>style.color</p:attrName>
                                        </p:attrNameLst>
                                      </p:cBhvr>
                                      <p:tavLst>
                                        <p:tav tm="0">
                                          <p:val>
                                            <p:clrVal>
                                              <a:schemeClr val="accent2"/>
                                            </p:clrVal>
                                          </p:val>
                                        </p:tav>
                                        <p:tav tm="50000">
                                          <p:val>
                                            <p:clrVal>
                                              <a:schemeClr val="hlink"/>
                                            </p:clrVal>
                                          </p:val>
                                        </p:tav>
                                      </p:tavLst>
                                    </p:anim>
                                    <p:anim calcmode="discrete" valueType="clr">
                                      <p:cBhvr>
                                        <p:cTn id="86" dur="80"/>
                                        <p:tgtEl>
                                          <p:spTgt spid="51"/>
                                        </p:tgtEl>
                                        <p:attrNameLst>
                                          <p:attrName>fillcolor</p:attrName>
                                        </p:attrNameLst>
                                      </p:cBhvr>
                                      <p:tavLst>
                                        <p:tav tm="0">
                                          <p:val>
                                            <p:clrVal>
                                              <a:schemeClr val="accent2"/>
                                            </p:clrVal>
                                          </p:val>
                                        </p:tav>
                                        <p:tav tm="50000">
                                          <p:val>
                                            <p:clrVal>
                                              <a:schemeClr val="hlink"/>
                                            </p:clrVal>
                                          </p:val>
                                        </p:tav>
                                      </p:tavLst>
                                    </p:anim>
                                    <p:set>
                                      <p:cBhvr>
                                        <p:cTn id="87" dur="80"/>
                                        <p:tgtEl>
                                          <p:spTgt spid="51"/>
                                        </p:tgtEl>
                                        <p:attrNameLst>
                                          <p:attrName>fill.type</p:attrName>
                                        </p:attrNameLst>
                                      </p:cBhvr>
                                      <p:to>
                                        <p:strVal val="solid"/>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36875"/>
                                        </p:tgtEl>
                                        <p:attrNameLst>
                                          <p:attrName>style.visibility</p:attrName>
                                        </p:attrNameLst>
                                      </p:cBhvr>
                                      <p:to>
                                        <p:strVal val="visible"/>
                                      </p:to>
                                    </p:set>
                                    <p:animEffect transition="in" filter="wipe(left)">
                                      <p:cBhvr>
                                        <p:cTn id="92" dur="1000"/>
                                        <p:tgtEl>
                                          <p:spTgt spid="368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6" grpId="0"/>
      <p:bldP spid="39" grpId="0"/>
      <p:bldP spid="42" grpId="0"/>
      <p:bldP spid="46" grpId="0"/>
      <p:bldP spid="48" grpId="0"/>
      <p:bldP spid="49" grpId="0"/>
      <p:bldP spid="5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Mole Balance on O</a:t>
            </a:r>
            <a:r>
              <a:rPr lang="en-US" baseline="-25000" dirty="0" smtClean="0"/>
              <a:t>2</a:t>
            </a:r>
            <a:r>
              <a:rPr lang="en-US" dirty="0" smtClean="0"/>
              <a:t> From r to </a:t>
            </a:r>
            <a:r>
              <a:rPr lang="en-US" dirty="0" err="1" smtClean="0"/>
              <a:t>r+</a:t>
            </a:r>
            <a:r>
              <a:rPr lang="en-US" dirty="0" err="1" smtClean="0">
                <a:latin typeface="Symbol" pitchFamily="18" charset="2"/>
              </a:rPr>
              <a:t>D</a:t>
            </a:r>
            <a:r>
              <a:rPr lang="en-US" dirty="0" err="1" smtClean="0">
                <a:latin typeface="+mn-lt"/>
              </a:rPr>
              <a:t>r</a:t>
            </a:r>
            <a:r>
              <a:rPr lang="en-US" dirty="0" smtClean="0">
                <a:latin typeface="+mn-lt"/>
              </a:rPr>
              <a:t> (2)</a:t>
            </a:r>
            <a:endParaRPr lang="en-US" dirty="0"/>
          </a:p>
        </p:txBody>
      </p:sp>
      <p:grpSp>
        <p:nvGrpSpPr>
          <p:cNvPr id="5" name="Group 27"/>
          <p:cNvGrpSpPr/>
          <p:nvPr/>
        </p:nvGrpSpPr>
        <p:grpSpPr>
          <a:xfrm>
            <a:off x="76200" y="1203354"/>
            <a:ext cx="2529548" cy="2987646"/>
            <a:chOff x="433754" y="765264"/>
            <a:chExt cx="2529548" cy="2987646"/>
          </a:xfrm>
        </p:grpSpPr>
        <p:grpSp>
          <p:nvGrpSpPr>
            <p:cNvPr id="6" name="Group 21"/>
            <p:cNvGrpSpPr/>
            <p:nvPr/>
          </p:nvGrpSpPr>
          <p:grpSpPr>
            <a:xfrm>
              <a:off x="494422" y="765264"/>
              <a:ext cx="2468880" cy="2846616"/>
              <a:chOff x="228600" y="765264"/>
              <a:chExt cx="2468880" cy="2846616"/>
            </a:xfrm>
          </p:grpSpPr>
          <p:sp>
            <p:nvSpPr>
              <p:cNvPr id="11"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12"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13"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14"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15" name="Line 9"/>
              <p:cNvSpPr>
                <a:spLocks noChangeShapeType="1"/>
              </p:cNvSpPr>
              <p:nvPr/>
            </p:nvSpPr>
            <p:spPr bwMode="auto">
              <a:xfrm>
                <a:off x="1459774" y="239605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16"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17"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18"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19"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20"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21"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23" name="Line 8"/>
            <p:cNvSpPr>
              <a:spLocks noChangeShapeType="1"/>
            </p:cNvSpPr>
            <p:nvPr/>
          </p:nvSpPr>
          <p:spPr bwMode="auto">
            <a:xfrm flipV="1">
              <a:off x="172413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5"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6"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27"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graphicFrame>
        <p:nvGraphicFramePr>
          <p:cNvPr id="36867" name="Object 22"/>
          <p:cNvGraphicFramePr>
            <a:graphicFrameLocks noChangeAspect="1"/>
          </p:cNvGraphicFramePr>
          <p:nvPr/>
        </p:nvGraphicFramePr>
        <p:xfrm>
          <a:off x="1676400" y="1219200"/>
          <a:ext cx="1544638" cy="330200"/>
        </p:xfrm>
        <a:graphic>
          <a:graphicData uri="http://schemas.openxmlformats.org/presentationml/2006/ole">
            <mc:AlternateContent xmlns:mc="http://schemas.openxmlformats.org/markup-compatibility/2006">
              <mc:Choice xmlns:v="urn:schemas-microsoft-com:vml" Requires="v">
                <p:oleObj spid="_x0000_s71734" name="Equation" r:id="rId3" imgW="1663560" imgH="330120" progId="Equation.DSMT4">
                  <p:embed/>
                </p:oleObj>
              </mc:Choice>
              <mc:Fallback>
                <p:oleObj name="Equation" r:id="rId3" imgW="1663560" imgH="3301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219200"/>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5" name="Object 11"/>
          <p:cNvGraphicFramePr>
            <a:graphicFrameLocks noChangeAspect="1"/>
          </p:cNvGraphicFramePr>
          <p:nvPr>
            <p:extLst/>
          </p:nvPr>
        </p:nvGraphicFramePr>
        <p:xfrm>
          <a:off x="4064000" y="1030224"/>
          <a:ext cx="2006600" cy="685800"/>
        </p:xfrm>
        <a:graphic>
          <a:graphicData uri="http://schemas.openxmlformats.org/presentationml/2006/ole">
            <mc:AlternateContent xmlns:mc="http://schemas.openxmlformats.org/markup-compatibility/2006">
              <mc:Choice xmlns:v="urn:schemas-microsoft-com:vml" Requires="v">
                <p:oleObj spid="_x0000_s71735" name="Equation" r:id="rId5" imgW="2006280" imgH="685800" progId="Equation.DSMT4">
                  <p:embed/>
                </p:oleObj>
              </mc:Choice>
              <mc:Fallback>
                <p:oleObj name="Equation" r:id="rId5" imgW="2006280" imgH="6858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4000" y="1030224"/>
                        <a:ext cx="20066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898" name="Object 11"/>
          <p:cNvGraphicFramePr>
            <a:graphicFrameLocks noChangeAspect="1"/>
          </p:cNvGraphicFramePr>
          <p:nvPr>
            <p:extLst/>
          </p:nvPr>
        </p:nvGraphicFramePr>
        <p:xfrm>
          <a:off x="6273800" y="1027594"/>
          <a:ext cx="1651000" cy="622300"/>
        </p:xfrm>
        <a:graphic>
          <a:graphicData uri="http://schemas.openxmlformats.org/presentationml/2006/ole">
            <mc:AlternateContent xmlns:mc="http://schemas.openxmlformats.org/markup-compatibility/2006">
              <mc:Choice xmlns:v="urn:schemas-microsoft-com:vml" Requires="v">
                <p:oleObj spid="_x0000_s71736" name="Equation" r:id="rId7" imgW="1650960" imgH="622080" progId="Equation.DSMT4">
                  <p:embed/>
                </p:oleObj>
              </mc:Choice>
              <mc:Fallback>
                <p:oleObj name="Equation" r:id="rId7" imgW="1650960" imgH="6220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73800" y="1027594"/>
                        <a:ext cx="1651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899" name="Object 11"/>
          <p:cNvGraphicFramePr>
            <a:graphicFrameLocks noChangeAspect="1"/>
          </p:cNvGraphicFramePr>
          <p:nvPr>
            <p:extLst/>
          </p:nvPr>
        </p:nvGraphicFramePr>
        <p:xfrm>
          <a:off x="4013200" y="1687449"/>
          <a:ext cx="1917700" cy="660400"/>
        </p:xfrm>
        <a:graphic>
          <a:graphicData uri="http://schemas.openxmlformats.org/presentationml/2006/ole">
            <mc:AlternateContent xmlns:mc="http://schemas.openxmlformats.org/markup-compatibility/2006">
              <mc:Choice xmlns:v="urn:schemas-microsoft-com:vml" Requires="v">
                <p:oleObj spid="_x0000_s71737" name="Equation" r:id="rId9" imgW="1917360" imgH="660240" progId="Equation.DSMT4">
                  <p:embed/>
                </p:oleObj>
              </mc:Choice>
              <mc:Fallback>
                <p:oleObj name="Equation" r:id="rId9" imgW="1917360" imgH="66024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13200" y="1687449"/>
                        <a:ext cx="19177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00" name="Object 11"/>
          <p:cNvGraphicFramePr>
            <a:graphicFrameLocks noChangeAspect="1"/>
          </p:cNvGraphicFramePr>
          <p:nvPr>
            <p:extLst/>
          </p:nvPr>
        </p:nvGraphicFramePr>
        <p:xfrm>
          <a:off x="6172200" y="1695856"/>
          <a:ext cx="1981200" cy="622300"/>
        </p:xfrm>
        <a:graphic>
          <a:graphicData uri="http://schemas.openxmlformats.org/presentationml/2006/ole">
            <mc:AlternateContent xmlns:mc="http://schemas.openxmlformats.org/markup-compatibility/2006">
              <mc:Choice xmlns:v="urn:schemas-microsoft-com:vml" Requires="v">
                <p:oleObj spid="_x0000_s71738" name="Equation" r:id="rId11" imgW="1981080" imgH="622080" progId="Equation.DSMT4">
                  <p:embed/>
                </p:oleObj>
              </mc:Choice>
              <mc:Fallback>
                <p:oleObj name="Equation" r:id="rId11" imgW="1981080" imgH="62208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72200" y="1695856"/>
                        <a:ext cx="19812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 name="TextBox 43"/>
          <p:cNvSpPr txBox="1"/>
          <p:nvPr/>
        </p:nvSpPr>
        <p:spPr>
          <a:xfrm>
            <a:off x="2590800" y="2327922"/>
            <a:ext cx="6553200" cy="707886"/>
          </a:xfrm>
          <a:prstGeom prst="rect">
            <a:avLst/>
          </a:prstGeom>
          <a:noFill/>
        </p:spPr>
        <p:txBody>
          <a:bodyPr wrap="square" rtlCol="0">
            <a:spAutoFit/>
          </a:bodyPr>
          <a:lstStyle/>
          <a:p>
            <a:pPr algn="ctr"/>
            <a:r>
              <a:rPr lang="en-US" sz="2000" dirty="0" smtClean="0">
                <a:solidFill>
                  <a:srgbClr val="0000FF"/>
                </a:solidFill>
              </a:rPr>
              <a:t>Use boundary conditions to determine the concentration profile (C</a:t>
            </a:r>
            <a:r>
              <a:rPr lang="en-US" sz="2000" baseline="-25000" dirty="0" smtClean="0">
                <a:solidFill>
                  <a:srgbClr val="0000FF"/>
                </a:solidFill>
              </a:rPr>
              <a:t>A</a:t>
            </a:r>
            <a:r>
              <a:rPr lang="en-US" sz="2000" dirty="0" smtClean="0">
                <a:solidFill>
                  <a:srgbClr val="0000FF"/>
                </a:solidFill>
              </a:rPr>
              <a:t>/C</a:t>
            </a:r>
            <a:r>
              <a:rPr lang="en-US" sz="2000" baseline="-25000" dirty="0" smtClean="0">
                <a:solidFill>
                  <a:srgbClr val="0000FF"/>
                </a:solidFill>
              </a:rPr>
              <a:t>A0</a:t>
            </a:r>
            <a:r>
              <a:rPr lang="en-US" sz="2000" dirty="0" smtClean="0">
                <a:solidFill>
                  <a:srgbClr val="0000FF"/>
                </a:solidFill>
              </a:rPr>
              <a:t>) in terms of the various radii (R, R</a:t>
            </a:r>
            <a:r>
              <a:rPr lang="en-US" sz="2000" baseline="-25000" dirty="0" smtClean="0">
                <a:solidFill>
                  <a:srgbClr val="0000FF"/>
                </a:solidFill>
              </a:rPr>
              <a:t>0</a:t>
            </a:r>
            <a:r>
              <a:rPr lang="en-US" sz="2000" dirty="0" smtClean="0">
                <a:solidFill>
                  <a:srgbClr val="0000FF"/>
                </a:solidFill>
              </a:rPr>
              <a:t> &amp; r)</a:t>
            </a:r>
          </a:p>
        </p:txBody>
      </p:sp>
      <p:sp>
        <p:nvSpPr>
          <p:cNvPr id="45" name="TextBox 44"/>
          <p:cNvSpPr txBox="1"/>
          <p:nvPr/>
        </p:nvSpPr>
        <p:spPr>
          <a:xfrm>
            <a:off x="3347791" y="3046441"/>
            <a:ext cx="4424609" cy="400110"/>
          </a:xfrm>
          <a:prstGeom prst="rect">
            <a:avLst/>
          </a:prstGeom>
          <a:noFill/>
        </p:spPr>
        <p:txBody>
          <a:bodyPr wrap="none" rtlCol="0">
            <a:spAutoFit/>
          </a:bodyPr>
          <a:lstStyle/>
          <a:p>
            <a:r>
              <a:rPr lang="en-US" sz="2000" dirty="0" smtClean="0"/>
              <a:t>At r = R</a:t>
            </a:r>
            <a:r>
              <a:rPr lang="en-US" sz="2000" baseline="-25000" dirty="0" smtClean="0"/>
              <a:t>0</a:t>
            </a:r>
            <a:r>
              <a:rPr lang="en-US" sz="2000" dirty="0" smtClean="0"/>
              <a:t>, C</a:t>
            </a:r>
            <a:r>
              <a:rPr lang="en-US" sz="2000" baseline="-25000" dirty="0" smtClean="0"/>
              <a:t>A</a:t>
            </a:r>
            <a:r>
              <a:rPr lang="en-US" sz="2000" dirty="0" smtClean="0"/>
              <a:t>= C</a:t>
            </a:r>
            <a:r>
              <a:rPr lang="en-US" sz="2000" baseline="-25000" dirty="0" smtClean="0"/>
              <a:t>A0</a:t>
            </a:r>
            <a:r>
              <a:rPr lang="en-US" sz="2000" dirty="0" smtClean="0"/>
              <a:t> and at r = R, C</a:t>
            </a:r>
            <a:r>
              <a:rPr lang="en-US" sz="2000" baseline="-25000" dirty="0" smtClean="0"/>
              <a:t>A</a:t>
            </a:r>
            <a:r>
              <a:rPr lang="en-US" sz="2000" dirty="0" smtClean="0"/>
              <a:t>= 0</a:t>
            </a:r>
          </a:p>
        </p:txBody>
      </p:sp>
      <p:graphicFrame>
        <p:nvGraphicFramePr>
          <p:cNvPr id="37901" name="Object 13"/>
          <p:cNvGraphicFramePr>
            <a:graphicFrameLocks noChangeAspect="1"/>
          </p:cNvGraphicFramePr>
          <p:nvPr>
            <p:extLst/>
          </p:nvPr>
        </p:nvGraphicFramePr>
        <p:xfrm>
          <a:off x="5029200" y="3486423"/>
          <a:ext cx="2070100" cy="622300"/>
        </p:xfrm>
        <a:graphic>
          <a:graphicData uri="http://schemas.openxmlformats.org/presentationml/2006/ole">
            <mc:AlternateContent xmlns:mc="http://schemas.openxmlformats.org/markup-compatibility/2006">
              <mc:Choice xmlns:v="urn:schemas-microsoft-com:vml" Requires="v">
                <p:oleObj spid="_x0000_s71739" name="Equation" r:id="rId13" imgW="2070000" imgH="622080" progId="Equation.DSMT4">
                  <p:embed/>
                </p:oleObj>
              </mc:Choice>
              <mc:Fallback>
                <p:oleObj name="Equation" r:id="rId13" imgW="2070000" imgH="6220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3486423"/>
                        <a:ext cx="20701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02" name="Object 14"/>
          <p:cNvGraphicFramePr>
            <a:graphicFrameLocks noChangeAspect="1"/>
          </p:cNvGraphicFramePr>
          <p:nvPr>
            <p:extLst/>
          </p:nvPr>
        </p:nvGraphicFramePr>
        <p:xfrm>
          <a:off x="7493000" y="3486423"/>
          <a:ext cx="1193800" cy="622300"/>
        </p:xfrm>
        <a:graphic>
          <a:graphicData uri="http://schemas.openxmlformats.org/presentationml/2006/ole">
            <mc:AlternateContent xmlns:mc="http://schemas.openxmlformats.org/markup-compatibility/2006">
              <mc:Choice xmlns:v="urn:schemas-microsoft-com:vml" Requires="v">
                <p:oleObj spid="_x0000_s71740" name="Equation" r:id="rId15" imgW="1193760" imgH="622080" progId="Equation.DSMT4">
                  <p:embed/>
                </p:oleObj>
              </mc:Choice>
              <mc:Fallback>
                <p:oleObj name="Equation" r:id="rId15" imgW="1193760" imgH="62208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493000" y="3486423"/>
                        <a:ext cx="1193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0" name="TextBox 49"/>
          <p:cNvSpPr txBox="1"/>
          <p:nvPr/>
        </p:nvSpPr>
        <p:spPr>
          <a:xfrm>
            <a:off x="2209800" y="3443630"/>
            <a:ext cx="2590800" cy="707886"/>
          </a:xfrm>
          <a:prstGeom prst="rect">
            <a:avLst/>
          </a:prstGeom>
          <a:noFill/>
        </p:spPr>
        <p:txBody>
          <a:bodyPr wrap="square" rtlCol="0">
            <a:spAutoFit/>
          </a:bodyPr>
          <a:lstStyle/>
          <a:p>
            <a:pPr algn="ctr"/>
            <a:r>
              <a:rPr lang="en-US" sz="2000" dirty="0" smtClean="0">
                <a:solidFill>
                  <a:srgbClr val="0000FF"/>
                </a:solidFill>
              </a:rPr>
              <a:t>First use C</a:t>
            </a:r>
            <a:r>
              <a:rPr lang="en-US" sz="2000" baseline="-25000" dirty="0" smtClean="0">
                <a:solidFill>
                  <a:srgbClr val="0000FF"/>
                </a:solidFill>
              </a:rPr>
              <a:t>A</a:t>
            </a:r>
            <a:r>
              <a:rPr lang="en-US" sz="2000" dirty="0" smtClean="0">
                <a:solidFill>
                  <a:srgbClr val="0000FF"/>
                </a:solidFill>
              </a:rPr>
              <a:t>=0 when  r = R to determine K</a:t>
            </a:r>
            <a:r>
              <a:rPr lang="en-US" sz="2000" baseline="-25000" dirty="0" smtClean="0">
                <a:solidFill>
                  <a:srgbClr val="0000FF"/>
                </a:solidFill>
              </a:rPr>
              <a:t>2</a:t>
            </a:r>
            <a:endParaRPr lang="en-US" sz="2000" dirty="0" smtClean="0">
              <a:solidFill>
                <a:srgbClr val="0000FF"/>
              </a:solidFill>
            </a:endParaRPr>
          </a:p>
        </p:txBody>
      </p:sp>
      <p:sp>
        <p:nvSpPr>
          <p:cNvPr id="52" name="TextBox 51"/>
          <p:cNvSpPr txBox="1"/>
          <p:nvPr/>
        </p:nvSpPr>
        <p:spPr>
          <a:xfrm>
            <a:off x="273550" y="4336483"/>
            <a:ext cx="1350050" cy="400110"/>
          </a:xfrm>
          <a:prstGeom prst="rect">
            <a:avLst/>
          </a:prstGeom>
          <a:noFill/>
        </p:spPr>
        <p:txBody>
          <a:bodyPr wrap="none" rtlCol="0">
            <a:spAutoFit/>
          </a:bodyPr>
          <a:lstStyle/>
          <a:p>
            <a:r>
              <a:rPr lang="en-US" sz="2000" dirty="0" smtClean="0"/>
              <a:t>For any r: </a:t>
            </a:r>
          </a:p>
        </p:txBody>
      </p:sp>
      <p:graphicFrame>
        <p:nvGraphicFramePr>
          <p:cNvPr id="37904" name="Object 16"/>
          <p:cNvGraphicFramePr>
            <a:graphicFrameLocks noChangeAspect="1"/>
          </p:cNvGraphicFramePr>
          <p:nvPr>
            <p:extLst/>
          </p:nvPr>
        </p:nvGraphicFramePr>
        <p:xfrm>
          <a:off x="1828800" y="4225388"/>
          <a:ext cx="1676400" cy="622300"/>
        </p:xfrm>
        <a:graphic>
          <a:graphicData uri="http://schemas.openxmlformats.org/presentationml/2006/ole">
            <mc:AlternateContent xmlns:mc="http://schemas.openxmlformats.org/markup-compatibility/2006">
              <mc:Choice xmlns:v="urn:schemas-microsoft-com:vml" Requires="v">
                <p:oleObj spid="_x0000_s71741" name="Equation" r:id="rId17" imgW="1676160" imgH="622080" progId="Equation.DSMT4">
                  <p:embed/>
                </p:oleObj>
              </mc:Choice>
              <mc:Fallback>
                <p:oleObj name="Equation" r:id="rId17" imgW="1676160" imgH="62208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828800" y="4225388"/>
                        <a:ext cx="16764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05" name="Object 17"/>
          <p:cNvGraphicFramePr>
            <a:graphicFrameLocks noChangeAspect="1"/>
          </p:cNvGraphicFramePr>
          <p:nvPr>
            <p:extLst/>
          </p:nvPr>
        </p:nvGraphicFramePr>
        <p:xfrm>
          <a:off x="3860800" y="4206338"/>
          <a:ext cx="2082800" cy="660400"/>
        </p:xfrm>
        <a:graphic>
          <a:graphicData uri="http://schemas.openxmlformats.org/presentationml/2006/ole">
            <mc:AlternateContent xmlns:mc="http://schemas.openxmlformats.org/markup-compatibility/2006">
              <mc:Choice xmlns:v="urn:schemas-microsoft-com:vml" Requires="v">
                <p:oleObj spid="_x0000_s71742" name="Equation" r:id="rId19" imgW="2082600" imgH="660240" progId="Equation.DSMT4">
                  <p:embed/>
                </p:oleObj>
              </mc:Choice>
              <mc:Fallback>
                <p:oleObj name="Equation" r:id="rId19" imgW="2082600" imgH="660240" progId="Equation.DSMT4">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60800" y="4206338"/>
                        <a:ext cx="20828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 name="TextBox 52"/>
          <p:cNvSpPr txBox="1"/>
          <p:nvPr/>
        </p:nvSpPr>
        <p:spPr>
          <a:xfrm>
            <a:off x="6203450" y="4182595"/>
            <a:ext cx="2667000" cy="707886"/>
          </a:xfrm>
          <a:prstGeom prst="rect">
            <a:avLst/>
          </a:prstGeom>
          <a:noFill/>
        </p:spPr>
        <p:txBody>
          <a:bodyPr wrap="square" rtlCol="0">
            <a:spAutoFit/>
          </a:bodyPr>
          <a:lstStyle/>
          <a:p>
            <a:pPr algn="ctr"/>
            <a:r>
              <a:rPr lang="en-US" sz="2000" dirty="0" smtClean="0">
                <a:solidFill>
                  <a:srgbClr val="0000FF"/>
                </a:solidFill>
              </a:rPr>
              <a:t>Next solve for when       r = R</a:t>
            </a:r>
            <a:r>
              <a:rPr lang="en-US" sz="2000" baseline="-25000" dirty="0" smtClean="0">
                <a:solidFill>
                  <a:srgbClr val="0000FF"/>
                </a:solidFill>
              </a:rPr>
              <a:t>0</a:t>
            </a:r>
            <a:r>
              <a:rPr lang="en-US" sz="2000" dirty="0" smtClean="0">
                <a:solidFill>
                  <a:srgbClr val="0000FF"/>
                </a:solidFill>
              </a:rPr>
              <a:t> &amp; C</a:t>
            </a:r>
            <a:r>
              <a:rPr lang="en-US" sz="2000" baseline="-25000" dirty="0" smtClean="0">
                <a:solidFill>
                  <a:srgbClr val="0000FF"/>
                </a:solidFill>
              </a:rPr>
              <a:t>A</a:t>
            </a:r>
            <a:r>
              <a:rPr lang="en-US" sz="2000" dirty="0" smtClean="0">
                <a:solidFill>
                  <a:srgbClr val="0000FF"/>
                </a:solidFill>
              </a:rPr>
              <a:t>=C</a:t>
            </a:r>
            <a:r>
              <a:rPr lang="en-US" sz="2000" baseline="-25000" dirty="0" smtClean="0">
                <a:solidFill>
                  <a:srgbClr val="0000FF"/>
                </a:solidFill>
              </a:rPr>
              <a:t>A0</a:t>
            </a:r>
            <a:endParaRPr lang="en-US" sz="2000" dirty="0" smtClean="0">
              <a:solidFill>
                <a:srgbClr val="0000FF"/>
              </a:solidFill>
            </a:endParaRPr>
          </a:p>
        </p:txBody>
      </p:sp>
      <p:graphicFrame>
        <p:nvGraphicFramePr>
          <p:cNvPr id="37906" name="Object 18"/>
          <p:cNvGraphicFramePr>
            <a:graphicFrameLocks noChangeAspect="1"/>
          </p:cNvGraphicFramePr>
          <p:nvPr>
            <p:extLst/>
          </p:nvPr>
        </p:nvGraphicFramePr>
        <p:xfrm>
          <a:off x="690563" y="5019548"/>
          <a:ext cx="1828800" cy="698500"/>
        </p:xfrm>
        <a:graphic>
          <a:graphicData uri="http://schemas.openxmlformats.org/presentationml/2006/ole">
            <mc:AlternateContent xmlns:mc="http://schemas.openxmlformats.org/markup-compatibility/2006">
              <mc:Choice xmlns:v="urn:schemas-microsoft-com:vml" Requires="v">
                <p:oleObj spid="_x0000_s71743" name="Equation" r:id="rId21" imgW="1828800" imgH="698400" progId="Equation.DSMT4">
                  <p:embed/>
                </p:oleObj>
              </mc:Choice>
              <mc:Fallback>
                <p:oleObj name="Equation" r:id="rId21" imgW="1828800" imgH="698400" progId="Equation.DSMT4">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90563" y="5019548"/>
                        <a:ext cx="18288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07" name="Object 19"/>
          <p:cNvGraphicFramePr>
            <a:graphicFrameLocks noChangeAspect="1"/>
          </p:cNvGraphicFramePr>
          <p:nvPr>
            <p:extLst/>
          </p:nvPr>
        </p:nvGraphicFramePr>
        <p:xfrm>
          <a:off x="3209926" y="4949698"/>
          <a:ext cx="2413000" cy="762000"/>
        </p:xfrm>
        <a:graphic>
          <a:graphicData uri="http://schemas.openxmlformats.org/presentationml/2006/ole">
            <mc:AlternateContent xmlns:mc="http://schemas.openxmlformats.org/markup-compatibility/2006">
              <mc:Choice xmlns:v="urn:schemas-microsoft-com:vml" Requires="v">
                <p:oleObj spid="_x0000_s71744" name="Equation" r:id="rId23" imgW="2412720" imgH="761760" progId="Equation.DSMT4">
                  <p:embed/>
                </p:oleObj>
              </mc:Choice>
              <mc:Fallback>
                <p:oleObj name="Equation" r:id="rId23" imgW="2412720" imgH="761760" progId="Equation.DSMT4">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209926" y="4949698"/>
                        <a:ext cx="24130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7" name="TextBox 56"/>
          <p:cNvSpPr txBox="1"/>
          <p:nvPr/>
        </p:nvSpPr>
        <p:spPr>
          <a:xfrm>
            <a:off x="6313489" y="4959362"/>
            <a:ext cx="2139950" cy="707886"/>
          </a:xfrm>
          <a:prstGeom prst="rect">
            <a:avLst/>
          </a:prstGeom>
          <a:noFill/>
        </p:spPr>
        <p:txBody>
          <a:bodyPr wrap="square" rtlCol="0">
            <a:spAutoFit/>
          </a:bodyPr>
          <a:lstStyle/>
          <a:p>
            <a:r>
              <a:rPr lang="en-US" sz="2000" dirty="0" smtClean="0">
                <a:solidFill>
                  <a:srgbClr val="0000FF"/>
                </a:solidFill>
              </a:rPr>
              <a:t>Take the ratio to determine C</a:t>
            </a:r>
            <a:r>
              <a:rPr lang="en-US" sz="2000" baseline="-25000" dirty="0" smtClean="0">
                <a:solidFill>
                  <a:srgbClr val="0000FF"/>
                </a:solidFill>
              </a:rPr>
              <a:t>A</a:t>
            </a:r>
            <a:r>
              <a:rPr lang="en-US" sz="2000" dirty="0" smtClean="0">
                <a:solidFill>
                  <a:srgbClr val="0000FF"/>
                </a:solidFill>
              </a:rPr>
              <a:t>/C</a:t>
            </a:r>
            <a:r>
              <a:rPr lang="en-US" sz="2000" baseline="-25000" dirty="0" smtClean="0">
                <a:solidFill>
                  <a:srgbClr val="0000FF"/>
                </a:solidFill>
              </a:rPr>
              <a:t>A0</a:t>
            </a:r>
            <a:endParaRPr lang="en-US" sz="2000" dirty="0" smtClean="0">
              <a:solidFill>
                <a:srgbClr val="0000FF"/>
              </a:solidFill>
            </a:endParaRPr>
          </a:p>
        </p:txBody>
      </p:sp>
      <p:graphicFrame>
        <p:nvGraphicFramePr>
          <p:cNvPr id="37909" name="Object 21"/>
          <p:cNvGraphicFramePr>
            <a:graphicFrameLocks noChangeAspect="1"/>
          </p:cNvGraphicFramePr>
          <p:nvPr>
            <p:extLst/>
          </p:nvPr>
        </p:nvGraphicFramePr>
        <p:xfrm>
          <a:off x="1803400" y="5823204"/>
          <a:ext cx="2717800" cy="736600"/>
        </p:xfrm>
        <a:graphic>
          <a:graphicData uri="http://schemas.openxmlformats.org/presentationml/2006/ole">
            <mc:AlternateContent xmlns:mc="http://schemas.openxmlformats.org/markup-compatibility/2006">
              <mc:Choice xmlns:v="urn:schemas-microsoft-com:vml" Requires="v">
                <p:oleObj spid="_x0000_s71745" name="Equation" r:id="rId25" imgW="2717640" imgH="736560" progId="Equation.DSMT4">
                  <p:embed/>
                </p:oleObj>
              </mc:Choice>
              <mc:Fallback>
                <p:oleObj name="Equation" r:id="rId25" imgW="2717640" imgH="736560" progId="Equation.DSMT4">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803400" y="5823204"/>
                        <a:ext cx="27178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0" name="Straight Connector 59"/>
          <p:cNvCxnSpPr/>
          <p:nvPr/>
        </p:nvCxnSpPr>
        <p:spPr>
          <a:xfrm>
            <a:off x="3031067" y="5884339"/>
            <a:ext cx="304800" cy="20556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878667" y="6242304"/>
            <a:ext cx="304800" cy="20556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7910" name="Object 22"/>
          <p:cNvGraphicFramePr>
            <a:graphicFrameLocks noChangeAspect="1"/>
          </p:cNvGraphicFramePr>
          <p:nvPr>
            <p:extLst/>
          </p:nvPr>
        </p:nvGraphicFramePr>
        <p:xfrm>
          <a:off x="4826000" y="5753354"/>
          <a:ext cx="2336800" cy="800100"/>
        </p:xfrm>
        <a:graphic>
          <a:graphicData uri="http://schemas.openxmlformats.org/presentationml/2006/ole">
            <mc:AlternateContent xmlns:mc="http://schemas.openxmlformats.org/markup-compatibility/2006">
              <mc:Choice xmlns:v="urn:schemas-microsoft-com:vml" Requires="v">
                <p:oleObj spid="_x0000_s71746" name="Equation" r:id="rId27" imgW="2336760" imgH="799920" progId="Equation.DSMT4">
                  <p:embed/>
                </p:oleObj>
              </mc:Choice>
              <mc:Fallback>
                <p:oleObj name="Equation" r:id="rId27" imgW="2336760" imgH="799920" progId="Equation.DSMT4">
                  <p:embed/>
                  <p:pic>
                    <p:nvPicPr>
                      <p:cNvPr id="0" name=""/>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826000" y="5753354"/>
                        <a:ext cx="23368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 name="Line 17"/>
          <p:cNvSpPr>
            <a:spLocks noChangeShapeType="1"/>
          </p:cNvSpPr>
          <p:nvPr/>
        </p:nvSpPr>
        <p:spPr bwMode="auto">
          <a:xfrm>
            <a:off x="363748" y="2107722"/>
            <a:ext cx="609600" cy="502920"/>
          </a:xfrm>
          <a:prstGeom prst="line">
            <a:avLst/>
          </a:prstGeom>
          <a:noFill/>
          <a:ln w="38100">
            <a:solidFill>
              <a:srgbClr val="FF0000"/>
            </a:solidFill>
            <a:round/>
            <a:headEnd/>
            <a:tailEnd type="triangle" w="med" len="med"/>
          </a:ln>
        </p:spPr>
        <p:txBody>
          <a:bodyPr wrap="none" anchor="ctr"/>
          <a:lstStyle/>
          <a:p>
            <a:endParaRPr lang="en-US"/>
          </a:p>
        </p:txBody>
      </p:sp>
    </p:spTree>
    <p:extLst>
      <p:ext uri="{BB962C8B-B14F-4D97-AF65-F5344CB8AC3E}">
        <p14:creationId xmlns:p14="http://schemas.microsoft.com/office/powerpoint/2010/main" val="4089885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7898"/>
                                        </p:tgtEl>
                                        <p:attrNameLst>
                                          <p:attrName>style.visibility</p:attrName>
                                        </p:attrNameLst>
                                      </p:cBhvr>
                                      <p:to>
                                        <p:strVal val="visible"/>
                                      </p:to>
                                    </p:set>
                                    <p:animEffect transition="in" filter="wipe(left)">
                                      <p:cBhvr>
                                        <p:cTn id="7" dur="2000"/>
                                        <p:tgtEl>
                                          <p:spTgt spid="3789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7899"/>
                                        </p:tgtEl>
                                        <p:attrNameLst>
                                          <p:attrName>style.visibility</p:attrName>
                                        </p:attrNameLst>
                                      </p:cBhvr>
                                      <p:to>
                                        <p:strVal val="visible"/>
                                      </p:to>
                                    </p:set>
                                    <p:animEffect transition="in" filter="wipe(left)">
                                      <p:cBhvr>
                                        <p:cTn id="12" dur="2000"/>
                                        <p:tgtEl>
                                          <p:spTgt spid="3789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7900"/>
                                        </p:tgtEl>
                                        <p:attrNameLst>
                                          <p:attrName>style.visibility</p:attrName>
                                        </p:attrNameLst>
                                      </p:cBhvr>
                                      <p:to>
                                        <p:strVal val="visible"/>
                                      </p:to>
                                    </p:set>
                                    <p:animEffect transition="in" filter="wipe(left)">
                                      <p:cBhvr>
                                        <p:cTn id="17" dur="2000"/>
                                        <p:tgtEl>
                                          <p:spTgt spid="37900"/>
                                        </p:tgtEl>
                                      </p:cBhvr>
                                    </p:animEffec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44"/>
                                        </p:tgtEl>
                                        <p:attrNameLst>
                                          <p:attrName>style.visibility</p:attrName>
                                        </p:attrNameLst>
                                      </p:cBhvr>
                                      <p:to>
                                        <p:strVal val="visible"/>
                                      </p:to>
                                    </p:set>
                                    <p:anim calcmode="discrete" valueType="clr">
                                      <p:cBhvr override="childStyle">
                                        <p:cTn id="22" dur="80"/>
                                        <p:tgtEl>
                                          <p:spTgt spid="44"/>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44"/>
                                        </p:tgtEl>
                                        <p:attrNameLst>
                                          <p:attrName>fillcolor</p:attrName>
                                        </p:attrNameLst>
                                      </p:cBhvr>
                                      <p:tavLst>
                                        <p:tav tm="0">
                                          <p:val>
                                            <p:clrVal>
                                              <a:schemeClr val="accent2"/>
                                            </p:clrVal>
                                          </p:val>
                                        </p:tav>
                                        <p:tav tm="50000">
                                          <p:val>
                                            <p:clrVal>
                                              <a:schemeClr val="hlink"/>
                                            </p:clrVal>
                                          </p:val>
                                        </p:tav>
                                      </p:tavLst>
                                    </p:anim>
                                    <p:set>
                                      <p:cBhvr>
                                        <p:cTn id="24" dur="80"/>
                                        <p:tgtEl>
                                          <p:spTgt spid="44"/>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45"/>
                                        </p:tgtEl>
                                        <p:attrNameLst>
                                          <p:attrName>style.visibility</p:attrName>
                                        </p:attrNameLst>
                                      </p:cBhvr>
                                      <p:to>
                                        <p:strVal val="visible"/>
                                      </p:to>
                                    </p:set>
                                    <p:animEffect transition="in" filter="dissolve">
                                      <p:cBhvr>
                                        <p:cTn id="29" dur="500"/>
                                        <p:tgtEl>
                                          <p:spTgt spid="45"/>
                                        </p:tgtEl>
                                      </p:cBhvr>
                                    </p:animEffec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50"/>
                                        </p:tgtEl>
                                        <p:attrNameLst>
                                          <p:attrName>style.visibility</p:attrName>
                                        </p:attrNameLst>
                                      </p:cBhvr>
                                      <p:to>
                                        <p:strVal val="visible"/>
                                      </p:to>
                                    </p:set>
                                    <p:anim calcmode="discrete" valueType="clr">
                                      <p:cBhvr override="childStyle">
                                        <p:cTn id="34" dur="80"/>
                                        <p:tgtEl>
                                          <p:spTgt spid="50"/>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50"/>
                                        </p:tgtEl>
                                        <p:attrNameLst>
                                          <p:attrName>fillcolor</p:attrName>
                                        </p:attrNameLst>
                                      </p:cBhvr>
                                      <p:tavLst>
                                        <p:tav tm="0">
                                          <p:val>
                                            <p:clrVal>
                                              <a:schemeClr val="accent2"/>
                                            </p:clrVal>
                                          </p:val>
                                        </p:tav>
                                        <p:tav tm="50000">
                                          <p:val>
                                            <p:clrVal>
                                              <a:schemeClr val="hlink"/>
                                            </p:clrVal>
                                          </p:val>
                                        </p:tav>
                                      </p:tavLst>
                                    </p:anim>
                                    <p:set>
                                      <p:cBhvr>
                                        <p:cTn id="36" dur="80"/>
                                        <p:tgtEl>
                                          <p:spTgt spid="50"/>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37901"/>
                                        </p:tgtEl>
                                        <p:attrNameLst>
                                          <p:attrName>style.visibility</p:attrName>
                                        </p:attrNameLst>
                                      </p:cBhvr>
                                      <p:to>
                                        <p:strVal val="visible"/>
                                      </p:to>
                                    </p:set>
                                    <p:animEffect transition="in" filter="wipe(left)">
                                      <p:cBhvr>
                                        <p:cTn id="41" dur="2000"/>
                                        <p:tgtEl>
                                          <p:spTgt spid="37901"/>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37902"/>
                                        </p:tgtEl>
                                        <p:attrNameLst>
                                          <p:attrName>style.visibility</p:attrName>
                                        </p:attrNameLst>
                                      </p:cBhvr>
                                      <p:to>
                                        <p:strVal val="visible"/>
                                      </p:to>
                                    </p:set>
                                    <p:animEffect transition="in" filter="wipe(left)">
                                      <p:cBhvr>
                                        <p:cTn id="46" dur="2000"/>
                                        <p:tgtEl>
                                          <p:spTgt spid="37902"/>
                                        </p:tgtEl>
                                      </p:cBhvr>
                                    </p:animEffect>
                                  </p:childTnLst>
                                </p:cTn>
                              </p:par>
                            </p:childTnLst>
                          </p:cTn>
                        </p:par>
                      </p:childTnLst>
                    </p:cTn>
                  </p:par>
                  <p:par>
                    <p:cTn id="47" fill="hold">
                      <p:stCondLst>
                        <p:cond delay="indefinite"/>
                      </p:stCondLst>
                      <p:childTnLst>
                        <p:par>
                          <p:cTn id="48" fill="hold">
                            <p:stCondLst>
                              <p:cond delay="0"/>
                            </p:stCondLst>
                            <p:childTnLst>
                              <p:par>
                                <p:cTn id="49" presetID="27" presetClass="entr" presetSubtype="0" fill="hold" grpId="0" nodeType="clickEffect">
                                  <p:stCondLst>
                                    <p:cond delay="0"/>
                                  </p:stCondLst>
                                  <p:iterate type="lt">
                                    <p:tmPct val="50000"/>
                                  </p:iterate>
                                  <p:childTnLst>
                                    <p:set>
                                      <p:cBhvr>
                                        <p:cTn id="50" dur="1" fill="hold">
                                          <p:stCondLst>
                                            <p:cond delay="0"/>
                                          </p:stCondLst>
                                        </p:cTn>
                                        <p:tgtEl>
                                          <p:spTgt spid="52"/>
                                        </p:tgtEl>
                                        <p:attrNameLst>
                                          <p:attrName>style.visibility</p:attrName>
                                        </p:attrNameLst>
                                      </p:cBhvr>
                                      <p:to>
                                        <p:strVal val="visible"/>
                                      </p:to>
                                    </p:set>
                                    <p:anim calcmode="discrete" valueType="clr">
                                      <p:cBhvr override="childStyle">
                                        <p:cTn id="51" dur="80"/>
                                        <p:tgtEl>
                                          <p:spTgt spid="52"/>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52"/>
                                        </p:tgtEl>
                                        <p:attrNameLst>
                                          <p:attrName>fillcolor</p:attrName>
                                        </p:attrNameLst>
                                      </p:cBhvr>
                                      <p:tavLst>
                                        <p:tav tm="0">
                                          <p:val>
                                            <p:clrVal>
                                              <a:schemeClr val="accent2"/>
                                            </p:clrVal>
                                          </p:val>
                                        </p:tav>
                                        <p:tav tm="50000">
                                          <p:val>
                                            <p:clrVal>
                                              <a:schemeClr val="hlink"/>
                                            </p:clrVal>
                                          </p:val>
                                        </p:tav>
                                      </p:tavLst>
                                    </p:anim>
                                    <p:set>
                                      <p:cBhvr>
                                        <p:cTn id="53" dur="80"/>
                                        <p:tgtEl>
                                          <p:spTgt spid="52"/>
                                        </p:tgtEl>
                                        <p:attrNameLst>
                                          <p:attrName>fill.type</p:attrName>
                                        </p:attrNameLst>
                                      </p:cBhvr>
                                      <p:to>
                                        <p:strVal val="solid"/>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37904"/>
                                        </p:tgtEl>
                                        <p:attrNameLst>
                                          <p:attrName>style.visibility</p:attrName>
                                        </p:attrNameLst>
                                      </p:cBhvr>
                                      <p:to>
                                        <p:strVal val="visible"/>
                                      </p:to>
                                    </p:set>
                                    <p:animEffect transition="in" filter="wipe(left)">
                                      <p:cBhvr>
                                        <p:cTn id="58" dur="2000"/>
                                        <p:tgtEl>
                                          <p:spTgt spid="37904"/>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nodeType="clickEffect">
                                  <p:stCondLst>
                                    <p:cond delay="0"/>
                                  </p:stCondLst>
                                  <p:childTnLst>
                                    <p:set>
                                      <p:cBhvr>
                                        <p:cTn id="62" dur="1" fill="hold">
                                          <p:stCondLst>
                                            <p:cond delay="0"/>
                                          </p:stCondLst>
                                        </p:cTn>
                                        <p:tgtEl>
                                          <p:spTgt spid="37905"/>
                                        </p:tgtEl>
                                        <p:attrNameLst>
                                          <p:attrName>style.visibility</p:attrName>
                                        </p:attrNameLst>
                                      </p:cBhvr>
                                      <p:to>
                                        <p:strVal val="visible"/>
                                      </p:to>
                                    </p:set>
                                    <p:animEffect transition="in" filter="wipe(left)">
                                      <p:cBhvr>
                                        <p:cTn id="63" dur="2000"/>
                                        <p:tgtEl>
                                          <p:spTgt spid="37905"/>
                                        </p:tgtEl>
                                      </p:cBhvr>
                                    </p:animEffect>
                                  </p:childTnLst>
                                </p:cTn>
                              </p:par>
                            </p:childTnLst>
                          </p:cTn>
                        </p:par>
                      </p:childTnLst>
                    </p:cTn>
                  </p:par>
                  <p:par>
                    <p:cTn id="64" fill="hold">
                      <p:stCondLst>
                        <p:cond delay="indefinite"/>
                      </p:stCondLst>
                      <p:childTnLst>
                        <p:par>
                          <p:cTn id="65" fill="hold">
                            <p:stCondLst>
                              <p:cond delay="0"/>
                            </p:stCondLst>
                            <p:childTnLst>
                              <p:par>
                                <p:cTn id="66" presetID="27" presetClass="entr" presetSubtype="0" fill="hold" grpId="0" nodeType="clickEffect">
                                  <p:stCondLst>
                                    <p:cond delay="0"/>
                                  </p:stCondLst>
                                  <p:iterate type="lt">
                                    <p:tmPct val="50000"/>
                                  </p:iterate>
                                  <p:childTnLst>
                                    <p:set>
                                      <p:cBhvr>
                                        <p:cTn id="67" dur="1" fill="hold">
                                          <p:stCondLst>
                                            <p:cond delay="0"/>
                                          </p:stCondLst>
                                        </p:cTn>
                                        <p:tgtEl>
                                          <p:spTgt spid="53"/>
                                        </p:tgtEl>
                                        <p:attrNameLst>
                                          <p:attrName>style.visibility</p:attrName>
                                        </p:attrNameLst>
                                      </p:cBhvr>
                                      <p:to>
                                        <p:strVal val="visible"/>
                                      </p:to>
                                    </p:set>
                                    <p:anim calcmode="discrete" valueType="clr">
                                      <p:cBhvr override="childStyle">
                                        <p:cTn id="68" dur="80"/>
                                        <p:tgtEl>
                                          <p:spTgt spid="53"/>
                                        </p:tgtEl>
                                        <p:attrNameLst>
                                          <p:attrName>style.color</p:attrName>
                                        </p:attrNameLst>
                                      </p:cBhvr>
                                      <p:tavLst>
                                        <p:tav tm="0">
                                          <p:val>
                                            <p:clrVal>
                                              <a:schemeClr val="accent2"/>
                                            </p:clrVal>
                                          </p:val>
                                        </p:tav>
                                        <p:tav tm="50000">
                                          <p:val>
                                            <p:clrVal>
                                              <a:schemeClr val="hlink"/>
                                            </p:clrVal>
                                          </p:val>
                                        </p:tav>
                                      </p:tavLst>
                                    </p:anim>
                                    <p:anim calcmode="discrete" valueType="clr">
                                      <p:cBhvr>
                                        <p:cTn id="69" dur="80"/>
                                        <p:tgtEl>
                                          <p:spTgt spid="53"/>
                                        </p:tgtEl>
                                        <p:attrNameLst>
                                          <p:attrName>fillcolor</p:attrName>
                                        </p:attrNameLst>
                                      </p:cBhvr>
                                      <p:tavLst>
                                        <p:tav tm="0">
                                          <p:val>
                                            <p:clrVal>
                                              <a:schemeClr val="accent2"/>
                                            </p:clrVal>
                                          </p:val>
                                        </p:tav>
                                        <p:tav tm="50000">
                                          <p:val>
                                            <p:clrVal>
                                              <a:schemeClr val="hlink"/>
                                            </p:clrVal>
                                          </p:val>
                                        </p:tav>
                                      </p:tavLst>
                                    </p:anim>
                                    <p:set>
                                      <p:cBhvr>
                                        <p:cTn id="70" dur="80"/>
                                        <p:tgtEl>
                                          <p:spTgt spid="53"/>
                                        </p:tgtEl>
                                        <p:attrNameLst>
                                          <p:attrName>fill.type</p:attrName>
                                        </p:attrNameLst>
                                      </p:cBhvr>
                                      <p:to>
                                        <p:strVal val="solid"/>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nodeType="clickEffect">
                                  <p:stCondLst>
                                    <p:cond delay="0"/>
                                  </p:stCondLst>
                                  <p:childTnLst>
                                    <p:set>
                                      <p:cBhvr>
                                        <p:cTn id="74" dur="1" fill="hold">
                                          <p:stCondLst>
                                            <p:cond delay="0"/>
                                          </p:stCondLst>
                                        </p:cTn>
                                        <p:tgtEl>
                                          <p:spTgt spid="37906"/>
                                        </p:tgtEl>
                                        <p:attrNameLst>
                                          <p:attrName>style.visibility</p:attrName>
                                        </p:attrNameLst>
                                      </p:cBhvr>
                                      <p:to>
                                        <p:strVal val="visible"/>
                                      </p:to>
                                    </p:set>
                                    <p:animEffect transition="in" filter="wipe(left)">
                                      <p:cBhvr>
                                        <p:cTn id="75" dur="2000"/>
                                        <p:tgtEl>
                                          <p:spTgt spid="37906"/>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nodeType="clickEffect">
                                  <p:stCondLst>
                                    <p:cond delay="0"/>
                                  </p:stCondLst>
                                  <p:childTnLst>
                                    <p:set>
                                      <p:cBhvr>
                                        <p:cTn id="79" dur="1" fill="hold">
                                          <p:stCondLst>
                                            <p:cond delay="0"/>
                                          </p:stCondLst>
                                        </p:cTn>
                                        <p:tgtEl>
                                          <p:spTgt spid="37907"/>
                                        </p:tgtEl>
                                        <p:attrNameLst>
                                          <p:attrName>style.visibility</p:attrName>
                                        </p:attrNameLst>
                                      </p:cBhvr>
                                      <p:to>
                                        <p:strVal val="visible"/>
                                      </p:to>
                                    </p:set>
                                    <p:animEffect transition="in" filter="wipe(left)">
                                      <p:cBhvr>
                                        <p:cTn id="80" dur="2000"/>
                                        <p:tgtEl>
                                          <p:spTgt spid="37907"/>
                                        </p:tgtEl>
                                      </p:cBhvr>
                                    </p:animEffect>
                                  </p:childTnLst>
                                </p:cTn>
                              </p:par>
                            </p:childTnLst>
                          </p:cTn>
                        </p:par>
                      </p:childTnLst>
                    </p:cTn>
                  </p:par>
                  <p:par>
                    <p:cTn id="81" fill="hold">
                      <p:stCondLst>
                        <p:cond delay="indefinite"/>
                      </p:stCondLst>
                      <p:childTnLst>
                        <p:par>
                          <p:cTn id="82" fill="hold">
                            <p:stCondLst>
                              <p:cond delay="0"/>
                            </p:stCondLst>
                            <p:childTnLst>
                              <p:par>
                                <p:cTn id="83" presetID="27" presetClass="entr" presetSubtype="0" fill="hold" grpId="0" nodeType="clickEffect">
                                  <p:stCondLst>
                                    <p:cond delay="0"/>
                                  </p:stCondLst>
                                  <p:iterate type="lt">
                                    <p:tmPct val="50000"/>
                                  </p:iterate>
                                  <p:childTnLst>
                                    <p:set>
                                      <p:cBhvr>
                                        <p:cTn id="84" dur="1" fill="hold">
                                          <p:stCondLst>
                                            <p:cond delay="0"/>
                                          </p:stCondLst>
                                        </p:cTn>
                                        <p:tgtEl>
                                          <p:spTgt spid="57"/>
                                        </p:tgtEl>
                                        <p:attrNameLst>
                                          <p:attrName>style.visibility</p:attrName>
                                        </p:attrNameLst>
                                      </p:cBhvr>
                                      <p:to>
                                        <p:strVal val="visible"/>
                                      </p:to>
                                    </p:set>
                                    <p:anim calcmode="discrete" valueType="clr">
                                      <p:cBhvr override="childStyle">
                                        <p:cTn id="85" dur="80"/>
                                        <p:tgtEl>
                                          <p:spTgt spid="57"/>
                                        </p:tgtEl>
                                        <p:attrNameLst>
                                          <p:attrName>style.color</p:attrName>
                                        </p:attrNameLst>
                                      </p:cBhvr>
                                      <p:tavLst>
                                        <p:tav tm="0">
                                          <p:val>
                                            <p:clrVal>
                                              <a:schemeClr val="accent2"/>
                                            </p:clrVal>
                                          </p:val>
                                        </p:tav>
                                        <p:tav tm="50000">
                                          <p:val>
                                            <p:clrVal>
                                              <a:schemeClr val="hlink"/>
                                            </p:clrVal>
                                          </p:val>
                                        </p:tav>
                                      </p:tavLst>
                                    </p:anim>
                                    <p:anim calcmode="discrete" valueType="clr">
                                      <p:cBhvr>
                                        <p:cTn id="86" dur="80"/>
                                        <p:tgtEl>
                                          <p:spTgt spid="57"/>
                                        </p:tgtEl>
                                        <p:attrNameLst>
                                          <p:attrName>fillcolor</p:attrName>
                                        </p:attrNameLst>
                                      </p:cBhvr>
                                      <p:tavLst>
                                        <p:tav tm="0">
                                          <p:val>
                                            <p:clrVal>
                                              <a:schemeClr val="accent2"/>
                                            </p:clrVal>
                                          </p:val>
                                        </p:tav>
                                        <p:tav tm="50000">
                                          <p:val>
                                            <p:clrVal>
                                              <a:schemeClr val="hlink"/>
                                            </p:clrVal>
                                          </p:val>
                                        </p:tav>
                                      </p:tavLst>
                                    </p:anim>
                                    <p:set>
                                      <p:cBhvr>
                                        <p:cTn id="87" dur="80"/>
                                        <p:tgtEl>
                                          <p:spTgt spid="57"/>
                                        </p:tgtEl>
                                        <p:attrNameLst>
                                          <p:attrName>fill.type</p:attrName>
                                        </p:attrNameLst>
                                      </p:cBhvr>
                                      <p:to>
                                        <p:strVal val="solid"/>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37909"/>
                                        </p:tgtEl>
                                        <p:attrNameLst>
                                          <p:attrName>style.visibility</p:attrName>
                                        </p:attrNameLst>
                                      </p:cBhvr>
                                      <p:to>
                                        <p:strVal val="visible"/>
                                      </p:to>
                                    </p:set>
                                    <p:animEffect transition="in" filter="wipe(left)">
                                      <p:cBhvr>
                                        <p:cTn id="92" dur="2000"/>
                                        <p:tgtEl>
                                          <p:spTgt spid="37909"/>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1" fill="hold" nodeType="clickEffect">
                                  <p:stCondLst>
                                    <p:cond delay="0"/>
                                  </p:stCondLst>
                                  <p:childTnLst>
                                    <p:set>
                                      <p:cBhvr>
                                        <p:cTn id="96" dur="1" fill="hold">
                                          <p:stCondLst>
                                            <p:cond delay="0"/>
                                          </p:stCondLst>
                                        </p:cTn>
                                        <p:tgtEl>
                                          <p:spTgt spid="60"/>
                                        </p:tgtEl>
                                        <p:attrNameLst>
                                          <p:attrName>style.visibility</p:attrName>
                                        </p:attrNameLst>
                                      </p:cBhvr>
                                      <p:to>
                                        <p:strVal val="visible"/>
                                      </p:to>
                                    </p:set>
                                    <p:animEffect transition="in" filter="wipe(up)">
                                      <p:cBhvr>
                                        <p:cTn id="97" dur="500"/>
                                        <p:tgtEl>
                                          <p:spTgt spid="60"/>
                                        </p:tgtEl>
                                      </p:cBhvr>
                                    </p:animEffect>
                                  </p:childTnLst>
                                </p:cTn>
                              </p:par>
                            </p:childTnLst>
                          </p:cTn>
                        </p:par>
                        <p:par>
                          <p:cTn id="98" fill="hold">
                            <p:stCondLst>
                              <p:cond delay="500"/>
                            </p:stCondLst>
                            <p:childTnLst>
                              <p:par>
                                <p:cTn id="99" presetID="22" presetClass="entr" presetSubtype="1" fill="hold" nodeType="afterEffect">
                                  <p:stCondLst>
                                    <p:cond delay="0"/>
                                  </p:stCondLst>
                                  <p:childTnLst>
                                    <p:set>
                                      <p:cBhvr>
                                        <p:cTn id="100" dur="1" fill="hold">
                                          <p:stCondLst>
                                            <p:cond delay="0"/>
                                          </p:stCondLst>
                                        </p:cTn>
                                        <p:tgtEl>
                                          <p:spTgt spid="62"/>
                                        </p:tgtEl>
                                        <p:attrNameLst>
                                          <p:attrName>style.visibility</p:attrName>
                                        </p:attrNameLst>
                                      </p:cBhvr>
                                      <p:to>
                                        <p:strVal val="visible"/>
                                      </p:to>
                                    </p:set>
                                    <p:animEffect transition="in" filter="wipe(up)">
                                      <p:cBhvr>
                                        <p:cTn id="101" dur="500"/>
                                        <p:tgtEl>
                                          <p:spTgt spid="62"/>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8" fill="hold" nodeType="clickEffect">
                                  <p:stCondLst>
                                    <p:cond delay="0"/>
                                  </p:stCondLst>
                                  <p:childTnLst>
                                    <p:set>
                                      <p:cBhvr>
                                        <p:cTn id="105" dur="1" fill="hold">
                                          <p:stCondLst>
                                            <p:cond delay="0"/>
                                          </p:stCondLst>
                                        </p:cTn>
                                        <p:tgtEl>
                                          <p:spTgt spid="37910"/>
                                        </p:tgtEl>
                                        <p:attrNameLst>
                                          <p:attrName>style.visibility</p:attrName>
                                        </p:attrNameLst>
                                      </p:cBhvr>
                                      <p:to>
                                        <p:strVal val="visible"/>
                                      </p:to>
                                    </p:set>
                                    <p:animEffect transition="in" filter="wipe(left)">
                                      <p:cBhvr>
                                        <p:cTn id="106" dur="2000"/>
                                        <p:tgtEl>
                                          <p:spTgt spid="379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50" grpId="0"/>
      <p:bldP spid="52" grpId="0"/>
      <p:bldP spid="53" grpId="0"/>
      <p:bldP spid="5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6" name="Chart 65"/>
          <p:cNvGraphicFramePr/>
          <p:nvPr>
            <p:extLst/>
          </p:nvPr>
        </p:nvGraphicFramePr>
        <p:xfrm>
          <a:off x="3069266" y="2006444"/>
          <a:ext cx="5715000" cy="330622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fontScale="90000"/>
          </a:bodyPr>
          <a:lstStyle/>
          <a:p>
            <a:r>
              <a:rPr lang="en-US" dirty="0" smtClean="0"/>
              <a:t>Oxygen Concentration Profile &amp; Flux</a:t>
            </a:r>
            <a:endParaRPr lang="en-US" dirty="0"/>
          </a:p>
        </p:txBody>
      </p:sp>
      <p:grpSp>
        <p:nvGrpSpPr>
          <p:cNvPr id="4" name="Group 27"/>
          <p:cNvGrpSpPr/>
          <p:nvPr/>
        </p:nvGrpSpPr>
        <p:grpSpPr>
          <a:xfrm>
            <a:off x="76200" y="1143000"/>
            <a:ext cx="2529548" cy="2987646"/>
            <a:chOff x="433754" y="765264"/>
            <a:chExt cx="2529548" cy="2987646"/>
          </a:xfrm>
        </p:grpSpPr>
        <p:grpSp>
          <p:nvGrpSpPr>
            <p:cNvPr id="5" name="Group 21"/>
            <p:cNvGrpSpPr/>
            <p:nvPr/>
          </p:nvGrpSpPr>
          <p:grpSpPr>
            <a:xfrm>
              <a:off x="494422" y="765264"/>
              <a:ext cx="2468880" cy="2846616"/>
              <a:chOff x="228600" y="765264"/>
              <a:chExt cx="2468880" cy="2846616"/>
            </a:xfrm>
          </p:grpSpPr>
          <p:sp>
            <p:nvSpPr>
              <p:cNvPr id="11"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12"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13"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14"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15" name="Line 9"/>
              <p:cNvSpPr>
                <a:spLocks noChangeShapeType="1"/>
              </p:cNvSpPr>
              <p:nvPr/>
            </p:nvSpPr>
            <p:spPr bwMode="auto">
              <a:xfrm>
                <a:off x="1459774" y="239605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16"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17"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18"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19"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20"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21"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23" name="Line 8"/>
            <p:cNvSpPr>
              <a:spLocks noChangeShapeType="1"/>
            </p:cNvSpPr>
            <p:nvPr/>
          </p:nvSpPr>
          <p:spPr bwMode="auto">
            <a:xfrm flipV="1">
              <a:off x="172413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5"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6"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27"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graphicFrame>
        <p:nvGraphicFramePr>
          <p:cNvPr id="36867" name="Object 22"/>
          <p:cNvGraphicFramePr>
            <a:graphicFrameLocks noChangeAspect="1"/>
          </p:cNvGraphicFramePr>
          <p:nvPr>
            <p:extLst/>
          </p:nvPr>
        </p:nvGraphicFramePr>
        <p:xfrm>
          <a:off x="1655762" y="1157794"/>
          <a:ext cx="1544638" cy="330200"/>
        </p:xfrm>
        <a:graphic>
          <a:graphicData uri="http://schemas.openxmlformats.org/presentationml/2006/ole">
            <mc:AlternateContent xmlns:mc="http://schemas.openxmlformats.org/markup-compatibility/2006">
              <mc:Choice xmlns:v="urn:schemas-microsoft-com:vml" Requires="v">
                <p:oleObj spid="_x0000_s72734" name="Equation" r:id="rId4" imgW="1663560" imgH="330120" progId="Equation.DSMT4">
                  <p:embed/>
                </p:oleObj>
              </mc:Choice>
              <mc:Fallback>
                <p:oleObj name="Equation" r:id="rId4" imgW="1663560" imgH="33012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5762" y="1157794"/>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10" name="Object 22"/>
          <p:cNvGraphicFramePr>
            <a:graphicFrameLocks noChangeAspect="1"/>
          </p:cNvGraphicFramePr>
          <p:nvPr>
            <p:extLst/>
          </p:nvPr>
        </p:nvGraphicFramePr>
        <p:xfrm>
          <a:off x="3496469" y="929194"/>
          <a:ext cx="2019300" cy="800100"/>
        </p:xfrm>
        <a:graphic>
          <a:graphicData uri="http://schemas.openxmlformats.org/presentationml/2006/ole">
            <mc:AlternateContent xmlns:mc="http://schemas.openxmlformats.org/markup-compatibility/2006">
              <mc:Choice xmlns:v="urn:schemas-microsoft-com:vml" Requires="v">
                <p:oleObj spid="_x0000_s72735" name="Equation" r:id="rId6" imgW="2019240" imgH="799920" progId="Equation.DSMT4">
                  <p:embed/>
                </p:oleObj>
              </mc:Choice>
              <mc:Fallback>
                <p:oleObj name="Equation" r:id="rId6" imgW="2019240" imgH="79992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6469" y="929194"/>
                        <a:ext cx="20193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 name="TextBox 45"/>
          <p:cNvSpPr txBox="1"/>
          <p:nvPr/>
        </p:nvSpPr>
        <p:spPr>
          <a:xfrm>
            <a:off x="5867400" y="929194"/>
            <a:ext cx="3048000" cy="707886"/>
          </a:xfrm>
          <a:prstGeom prst="rect">
            <a:avLst/>
          </a:prstGeom>
          <a:noFill/>
        </p:spPr>
        <p:txBody>
          <a:bodyPr wrap="square" rtlCol="0">
            <a:spAutoFit/>
          </a:bodyPr>
          <a:lstStyle/>
          <a:p>
            <a:r>
              <a:rPr lang="en-US" sz="2000" dirty="0" smtClean="0"/>
              <a:t>C</a:t>
            </a:r>
            <a:r>
              <a:rPr lang="en-US" sz="2000" baseline="-25000" dirty="0" smtClean="0"/>
              <a:t>A</a:t>
            </a:r>
            <a:r>
              <a:rPr lang="en-US" sz="2000" dirty="0" smtClean="0"/>
              <a:t>: oxygen concentration  </a:t>
            </a:r>
          </a:p>
          <a:p>
            <a:r>
              <a:rPr lang="en-US" sz="2000" dirty="0" err="1" smtClean="0"/>
              <a:t>C</a:t>
            </a:r>
            <a:r>
              <a:rPr lang="en-US" sz="2000" baseline="-25000" dirty="0" err="1" smtClean="0"/>
              <a:t>Ab</a:t>
            </a:r>
            <a:r>
              <a:rPr lang="en-US" sz="2000" dirty="0" smtClean="0"/>
              <a:t> = C</a:t>
            </a:r>
            <a:r>
              <a:rPr lang="en-US" sz="2000" baseline="-25000" dirty="0" smtClean="0"/>
              <a:t>A0</a:t>
            </a:r>
            <a:endParaRPr lang="en-US" sz="2000" dirty="0" smtClean="0"/>
          </a:p>
        </p:txBody>
      </p:sp>
      <p:graphicFrame>
        <p:nvGraphicFramePr>
          <p:cNvPr id="51" name="Object 10"/>
          <p:cNvGraphicFramePr>
            <a:graphicFrameLocks noChangeAspect="1"/>
          </p:cNvGraphicFramePr>
          <p:nvPr>
            <p:extLst/>
          </p:nvPr>
        </p:nvGraphicFramePr>
        <p:xfrm>
          <a:off x="2514600" y="3269945"/>
          <a:ext cx="530225" cy="693738"/>
        </p:xfrm>
        <a:graphic>
          <a:graphicData uri="http://schemas.openxmlformats.org/presentationml/2006/ole">
            <mc:AlternateContent xmlns:mc="http://schemas.openxmlformats.org/markup-compatibility/2006">
              <mc:Choice xmlns:v="urn:schemas-microsoft-com:vml" Requires="v">
                <p:oleObj spid="_x0000_s72736" name="Equation" r:id="rId8" imgW="533160" imgH="698400" progId="Equation.DSMT4">
                  <p:embed/>
                </p:oleObj>
              </mc:Choice>
              <mc:Fallback>
                <p:oleObj name="Equation" r:id="rId8" imgW="533160" imgH="6984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3269945"/>
                        <a:ext cx="530225"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56" name="Text Box 13"/>
          <p:cNvSpPr txBox="1">
            <a:spLocks noChangeArrowheads="1"/>
          </p:cNvSpPr>
          <p:nvPr/>
        </p:nvSpPr>
        <p:spPr bwMode="auto">
          <a:xfrm>
            <a:off x="4495800" y="4916424"/>
            <a:ext cx="787395" cy="369332"/>
          </a:xfrm>
          <a:prstGeom prst="rect">
            <a:avLst/>
          </a:prstGeom>
          <a:noFill/>
          <a:ln w="9525">
            <a:noFill/>
            <a:miter lim="800000"/>
            <a:headEnd/>
            <a:tailEnd/>
          </a:ln>
        </p:spPr>
        <p:txBody>
          <a:bodyPr wrap="none">
            <a:spAutoFit/>
          </a:bodyPr>
          <a:lstStyle/>
          <a:p>
            <a:r>
              <a:rPr lang="en-GB" altLang="zh-TW" dirty="0" smtClean="0"/>
              <a:t>(core)</a:t>
            </a:r>
            <a:endParaRPr lang="en-GB" altLang="zh-TW" sz="1800" dirty="0"/>
          </a:p>
        </p:txBody>
      </p:sp>
      <p:sp>
        <p:nvSpPr>
          <p:cNvPr id="58" name="Text Box 14"/>
          <p:cNvSpPr txBox="1">
            <a:spLocks noChangeArrowheads="1"/>
          </p:cNvSpPr>
          <p:nvPr/>
        </p:nvSpPr>
        <p:spPr bwMode="auto">
          <a:xfrm>
            <a:off x="4681868" y="4724400"/>
            <a:ext cx="370614" cy="400110"/>
          </a:xfrm>
          <a:prstGeom prst="rect">
            <a:avLst/>
          </a:prstGeom>
          <a:noFill/>
          <a:ln w="9525">
            <a:noFill/>
            <a:miter lim="800000"/>
            <a:headEnd/>
            <a:tailEnd/>
          </a:ln>
        </p:spPr>
        <p:txBody>
          <a:bodyPr wrap="none">
            <a:spAutoFit/>
          </a:bodyPr>
          <a:lstStyle/>
          <a:p>
            <a:r>
              <a:rPr lang="en-GB" altLang="zh-TW" sz="2000" dirty="0"/>
              <a:t>R</a:t>
            </a:r>
          </a:p>
        </p:txBody>
      </p:sp>
      <p:sp>
        <p:nvSpPr>
          <p:cNvPr id="59" name="Text Box 15"/>
          <p:cNvSpPr txBox="1">
            <a:spLocks noChangeArrowheads="1"/>
          </p:cNvSpPr>
          <p:nvPr/>
        </p:nvSpPr>
        <p:spPr bwMode="auto">
          <a:xfrm>
            <a:off x="8305800" y="4992624"/>
            <a:ext cx="465192" cy="400110"/>
          </a:xfrm>
          <a:prstGeom prst="rect">
            <a:avLst/>
          </a:prstGeom>
          <a:noFill/>
          <a:ln w="9525">
            <a:noFill/>
            <a:miter lim="800000"/>
            <a:headEnd/>
            <a:tailEnd/>
          </a:ln>
        </p:spPr>
        <p:txBody>
          <a:bodyPr wrap="none">
            <a:spAutoFit/>
          </a:bodyPr>
          <a:lstStyle/>
          <a:p>
            <a:r>
              <a:rPr lang="en-GB" altLang="zh-TW" sz="2000" dirty="0" smtClean="0"/>
              <a:t>R</a:t>
            </a:r>
            <a:r>
              <a:rPr lang="en-GB" altLang="zh-TW" sz="2000" baseline="-25000" dirty="0" smtClean="0"/>
              <a:t>0</a:t>
            </a:r>
            <a:endParaRPr lang="en-GB" altLang="zh-TW" sz="2000" dirty="0"/>
          </a:p>
        </p:txBody>
      </p:sp>
      <p:sp>
        <p:nvSpPr>
          <p:cNvPr id="67" name="TextBox 66"/>
          <p:cNvSpPr txBox="1"/>
          <p:nvPr/>
        </p:nvSpPr>
        <p:spPr>
          <a:xfrm>
            <a:off x="3515833" y="1667976"/>
            <a:ext cx="4809330" cy="400110"/>
          </a:xfrm>
          <a:prstGeom prst="rect">
            <a:avLst/>
          </a:prstGeom>
          <a:noFill/>
        </p:spPr>
        <p:txBody>
          <a:bodyPr wrap="none" rtlCol="0">
            <a:spAutoFit/>
          </a:bodyPr>
          <a:lstStyle/>
          <a:p>
            <a:r>
              <a:rPr lang="en-US" sz="2000" b="1" dirty="0" smtClean="0"/>
              <a:t>Oxygen concentration Profile at time t</a:t>
            </a:r>
          </a:p>
        </p:txBody>
      </p:sp>
      <p:graphicFrame>
        <p:nvGraphicFramePr>
          <p:cNvPr id="38928" name="Object 16"/>
          <p:cNvGraphicFramePr>
            <a:graphicFrameLocks noChangeAspect="1"/>
          </p:cNvGraphicFramePr>
          <p:nvPr>
            <p:extLst/>
          </p:nvPr>
        </p:nvGraphicFramePr>
        <p:xfrm>
          <a:off x="685800" y="5172456"/>
          <a:ext cx="1630363" cy="625475"/>
        </p:xfrm>
        <a:graphic>
          <a:graphicData uri="http://schemas.openxmlformats.org/presentationml/2006/ole">
            <mc:AlternateContent xmlns:mc="http://schemas.openxmlformats.org/markup-compatibility/2006">
              <mc:Choice xmlns:v="urn:schemas-microsoft-com:vml" Requires="v">
                <p:oleObj spid="_x0000_s72737" name="Equation" r:id="rId10" imgW="1739880" imgH="622080" progId="Equation.DSMT4">
                  <p:embed/>
                </p:oleObj>
              </mc:Choice>
              <mc:Fallback>
                <p:oleObj name="Equation" r:id="rId10" imgW="1739880" imgH="62208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5800" y="5172456"/>
                        <a:ext cx="1630363"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68" name="TextBox 67"/>
          <p:cNvSpPr txBox="1"/>
          <p:nvPr/>
        </p:nvSpPr>
        <p:spPr>
          <a:xfrm>
            <a:off x="228600" y="4130040"/>
            <a:ext cx="2743200" cy="1015663"/>
          </a:xfrm>
          <a:prstGeom prst="rect">
            <a:avLst/>
          </a:prstGeom>
          <a:noFill/>
        </p:spPr>
        <p:txBody>
          <a:bodyPr wrap="square" rtlCol="0">
            <a:spAutoFit/>
          </a:bodyPr>
          <a:lstStyle/>
          <a:p>
            <a:r>
              <a:rPr lang="en-US" sz="2000" dirty="0" smtClean="0">
                <a:solidFill>
                  <a:srgbClr val="0000FF"/>
                </a:solidFill>
              </a:rPr>
              <a:t>Finally determine the flux of oxygen to the surface of the core:</a:t>
            </a:r>
          </a:p>
        </p:txBody>
      </p:sp>
      <p:graphicFrame>
        <p:nvGraphicFramePr>
          <p:cNvPr id="38929" name="Object 17"/>
          <p:cNvGraphicFramePr>
            <a:graphicFrameLocks noChangeAspect="1"/>
          </p:cNvGraphicFramePr>
          <p:nvPr>
            <p:extLst/>
          </p:nvPr>
        </p:nvGraphicFramePr>
        <p:xfrm>
          <a:off x="304800" y="5858256"/>
          <a:ext cx="2247900" cy="723900"/>
        </p:xfrm>
        <a:graphic>
          <a:graphicData uri="http://schemas.openxmlformats.org/presentationml/2006/ole">
            <mc:AlternateContent xmlns:mc="http://schemas.openxmlformats.org/markup-compatibility/2006">
              <mc:Choice xmlns:v="urn:schemas-microsoft-com:vml" Requires="v">
                <p:oleObj spid="_x0000_s72738" name="Equation" r:id="rId12" imgW="2247840" imgH="723600" progId="Equation.DSMT4">
                  <p:embed/>
                </p:oleObj>
              </mc:Choice>
              <mc:Fallback>
                <p:oleObj name="Equation" r:id="rId12" imgW="2247840" imgH="7236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4800" y="5858256"/>
                        <a:ext cx="22479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30" name="Object 18"/>
          <p:cNvGraphicFramePr>
            <a:graphicFrameLocks noChangeAspect="1"/>
          </p:cNvGraphicFramePr>
          <p:nvPr>
            <p:extLst/>
          </p:nvPr>
        </p:nvGraphicFramePr>
        <p:xfrm>
          <a:off x="2819400" y="5801546"/>
          <a:ext cx="3392487" cy="766763"/>
        </p:xfrm>
        <a:graphic>
          <a:graphicData uri="http://schemas.openxmlformats.org/presentationml/2006/ole">
            <mc:AlternateContent xmlns:mc="http://schemas.openxmlformats.org/markup-compatibility/2006">
              <mc:Choice xmlns:v="urn:schemas-microsoft-com:vml" Requires="v">
                <p:oleObj spid="_x0000_s72739" name="Equation" r:id="rId14" imgW="3619440" imgH="761760" progId="Equation.DSMT4">
                  <p:embed/>
                </p:oleObj>
              </mc:Choice>
              <mc:Fallback>
                <p:oleObj name="Equation" r:id="rId14" imgW="3619440" imgH="76176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19400" y="5801546"/>
                        <a:ext cx="3392487"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graphicFrame>
        <p:nvGraphicFramePr>
          <p:cNvPr id="38931" name="Object 19"/>
          <p:cNvGraphicFramePr>
            <a:graphicFrameLocks noChangeAspect="1"/>
          </p:cNvGraphicFramePr>
          <p:nvPr>
            <p:extLst/>
          </p:nvPr>
        </p:nvGraphicFramePr>
        <p:xfrm>
          <a:off x="6234113" y="5864606"/>
          <a:ext cx="2427287" cy="754063"/>
        </p:xfrm>
        <a:graphic>
          <a:graphicData uri="http://schemas.openxmlformats.org/presentationml/2006/ole">
            <mc:AlternateContent xmlns:mc="http://schemas.openxmlformats.org/markup-compatibility/2006">
              <mc:Choice xmlns:v="urn:schemas-microsoft-com:vml" Requires="v">
                <p:oleObj spid="_x0000_s72740" name="Equation" r:id="rId16" imgW="2590560" imgH="749160" progId="Equation.DSMT4">
                  <p:embed/>
                </p:oleObj>
              </mc:Choice>
              <mc:Fallback>
                <p:oleObj name="Equation" r:id="rId16" imgW="2590560" imgH="74916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234113" y="5864606"/>
                        <a:ext cx="242728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69" name="Text Box 13"/>
          <p:cNvSpPr txBox="1">
            <a:spLocks noChangeArrowheads="1"/>
          </p:cNvSpPr>
          <p:nvPr/>
        </p:nvSpPr>
        <p:spPr bwMode="auto">
          <a:xfrm>
            <a:off x="3200400" y="4916424"/>
            <a:ext cx="979755" cy="369332"/>
          </a:xfrm>
          <a:prstGeom prst="rect">
            <a:avLst/>
          </a:prstGeom>
          <a:noFill/>
          <a:ln w="9525">
            <a:noFill/>
            <a:miter lim="800000"/>
            <a:headEnd/>
            <a:tailEnd/>
          </a:ln>
        </p:spPr>
        <p:txBody>
          <a:bodyPr wrap="none">
            <a:spAutoFit/>
          </a:bodyPr>
          <a:lstStyle/>
          <a:p>
            <a:r>
              <a:rPr lang="en-GB" altLang="zh-TW" dirty="0" smtClean="0"/>
              <a:t>(</a:t>
            </a:r>
            <a:r>
              <a:rPr lang="en-GB" altLang="zh-TW" dirty="0" err="1" smtClean="0"/>
              <a:t>center</a:t>
            </a:r>
            <a:r>
              <a:rPr lang="en-GB" altLang="zh-TW" dirty="0" smtClean="0"/>
              <a:t>)</a:t>
            </a:r>
            <a:endParaRPr lang="en-GB" altLang="zh-TW" sz="1800" dirty="0"/>
          </a:p>
        </p:txBody>
      </p:sp>
      <p:sp>
        <p:nvSpPr>
          <p:cNvPr id="71" name="Line 17"/>
          <p:cNvSpPr>
            <a:spLocks noChangeShapeType="1"/>
          </p:cNvSpPr>
          <p:nvPr/>
        </p:nvSpPr>
        <p:spPr bwMode="auto">
          <a:xfrm>
            <a:off x="337870" y="2081844"/>
            <a:ext cx="609600" cy="502920"/>
          </a:xfrm>
          <a:prstGeom prst="line">
            <a:avLst/>
          </a:prstGeom>
          <a:noFill/>
          <a:ln w="38100">
            <a:solidFill>
              <a:srgbClr val="FF0000"/>
            </a:solidFill>
            <a:round/>
            <a:headEnd/>
            <a:tailEnd type="triangle" w="med" len="med"/>
          </a:ln>
        </p:spPr>
        <p:txBody>
          <a:bodyPr wrap="none" anchor="ctr"/>
          <a:lstStyle/>
          <a:p>
            <a:endParaRPr lang="en-US"/>
          </a:p>
        </p:txBody>
      </p:sp>
    </p:spTree>
    <p:extLst>
      <p:ext uri="{BB962C8B-B14F-4D97-AF65-F5344CB8AC3E}">
        <p14:creationId xmlns:p14="http://schemas.microsoft.com/office/powerpoint/2010/main" val="3689036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8"/>
                                        </p:tgtEl>
                                        <p:attrNameLst>
                                          <p:attrName>style.visibility</p:attrName>
                                        </p:attrNameLst>
                                      </p:cBhvr>
                                      <p:to>
                                        <p:strVal val="visible"/>
                                      </p:to>
                                    </p:set>
                                    <p:anim calcmode="discrete" valueType="clr">
                                      <p:cBhvr override="childStyle">
                                        <p:cTn id="7" dur="80"/>
                                        <p:tgtEl>
                                          <p:spTgt spid="6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8"/>
                                        </p:tgtEl>
                                        <p:attrNameLst>
                                          <p:attrName>fillcolor</p:attrName>
                                        </p:attrNameLst>
                                      </p:cBhvr>
                                      <p:tavLst>
                                        <p:tav tm="0">
                                          <p:val>
                                            <p:clrVal>
                                              <a:schemeClr val="accent2"/>
                                            </p:clrVal>
                                          </p:val>
                                        </p:tav>
                                        <p:tav tm="50000">
                                          <p:val>
                                            <p:clrVal>
                                              <a:schemeClr val="hlink"/>
                                            </p:clrVal>
                                          </p:val>
                                        </p:tav>
                                      </p:tavLst>
                                    </p:anim>
                                    <p:set>
                                      <p:cBhvr>
                                        <p:cTn id="9" dur="80"/>
                                        <p:tgtEl>
                                          <p:spTgt spid="68"/>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38928"/>
                                        </p:tgtEl>
                                        <p:attrNameLst>
                                          <p:attrName>style.visibility</p:attrName>
                                        </p:attrNameLst>
                                      </p:cBhvr>
                                      <p:to>
                                        <p:strVal val="visible"/>
                                      </p:to>
                                    </p:set>
                                    <p:animEffect transition="in" filter="dissolve">
                                      <p:cBhvr>
                                        <p:cTn id="14" dur="500"/>
                                        <p:tgtEl>
                                          <p:spTgt spid="38928"/>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38929"/>
                                        </p:tgtEl>
                                        <p:attrNameLst>
                                          <p:attrName>style.visibility</p:attrName>
                                        </p:attrNameLst>
                                      </p:cBhvr>
                                      <p:to>
                                        <p:strVal val="visible"/>
                                      </p:to>
                                    </p:set>
                                    <p:animEffect transition="in" filter="dissolve">
                                      <p:cBhvr>
                                        <p:cTn id="19" dur="500"/>
                                        <p:tgtEl>
                                          <p:spTgt spid="38929"/>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38930"/>
                                        </p:tgtEl>
                                        <p:attrNameLst>
                                          <p:attrName>style.visibility</p:attrName>
                                        </p:attrNameLst>
                                      </p:cBhvr>
                                      <p:to>
                                        <p:strVal val="visible"/>
                                      </p:to>
                                    </p:set>
                                    <p:animEffect transition="in" filter="dissolve">
                                      <p:cBhvr>
                                        <p:cTn id="24" dur="500"/>
                                        <p:tgtEl>
                                          <p:spTgt spid="38930"/>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38931"/>
                                        </p:tgtEl>
                                        <p:attrNameLst>
                                          <p:attrName>style.visibility</p:attrName>
                                        </p:attrNameLst>
                                      </p:cBhvr>
                                      <p:to>
                                        <p:strVal val="visible"/>
                                      </p:to>
                                    </p:set>
                                    <p:animEffect transition="in" filter="dissolve">
                                      <p:cBhvr>
                                        <p:cTn id="29" dur="500"/>
                                        <p:tgtEl>
                                          <p:spTgt spid="389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Lst>
  </p:timing>
</p:sld>
</file>

<file path=ppt/theme/theme1.xml><?xml version="1.0" encoding="utf-8"?>
<a:theme xmlns:a="http://schemas.openxmlformats.org/drawingml/2006/main" name="ChBE 424 sp 0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2000" dirty="0" smtClean="0"/>
        </a:defPPr>
      </a:lstStyle>
    </a:txDef>
  </a:objectDefaults>
  <a:extraClrSchemeLst/>
</a:theme>
</file>

<file path=ppt/theme/theme2.xml><?xml version="1.0" encoding="utf-8"?>
<a:theme xmlns:a="http://schemas.openxmlformats.org/drawingml/2006/main" name="ChB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2000" dirty="0" smtClean="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ChBE 424 sp 09</Template>
  <TotalTime>3716</TotalTime>
  <Words>1937</Words>
  <Application>Microsoft Office PowerPoint</Application>
  <PresentationFormat>On-screen Show (4:3)</PresentationFormat>
  <Paragraphs>262</Paragraphs>
  <Slides>22</Slides>
  <Notes>0</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2</vt:i4>
      </vt:variant>
      <vt:variant>
        <vt:lpstr>Slide Titles</vt:lpstr>
      </vt:variant>
      <vt:variant>
        <vt:i4>22</vt:i4>
      </vt:variant>
    </vt:vector>
  </HeadingPairs>
  <TitlesOfParts>
    <vt:vector size="29" baseType="lpstr">
      <vt:lpstr>Arial</vt:lpstr>
      <vt:lpstr>Calibri</vt:lpstr>
      <vt:lpstr>Symbol</vt:lpstr>
      <vt:lpstr>ChBE 424 sp 09</vt:lpstr>
      <vt:lpstr>ChBE template</vt:lpstr>
      <vt:lpstr>Equation</vt:lpstr>
      <vt:lpstr>方程式</vt:lpstr>
      <vt:lpstr>Review: Heterogeneous Catalyst</vt:lpstr>
      <vt:lpstr>Review: Types of Boundary Conditions</vt:lpstr>
      <vt:lpstr>Review: Transport &amp; Rxn Limited Rates</vt:lpstr>
      <vt:lpstr>Review: Mass Transfer Limited Rxn in PBR</vt:lpstr>
      <vt:lpstr>Shrinking Core Model</vt:lpstr>
      <vt:lpstr>Catalyst Regeneration</vt:lpstr>
      <vt:lpstr>Mole Balance on O2 From r to r+Dr</vt:lpstr>
      <vt:lpstr>Mole Balance on O2 From r to r+Dr (2)</vt:lpstr>
      <vt:lpstr>Oxygen Concentration Profile &amp; Flux</vt:lpstr>
      <vt:lpstr>Mass Balance on Carbon (C)</vt:lpstr>
      <vt:lpstr>Time Required to Shrink Core to Radius R</vt:lpstr>
      <vt:lpstr>Time Required to Shrink Core to Radius R</vt:lpstr>
      <vt:lpstr>L20: Internal Diffusion Effects in Spherical Catalyst Particles</vt:lpstr>
      <vt:lpstr>Basic Molar Balance for Differential Element</vt:lpstr>
      <vt:lpstr>Diffusion Equation (Step 2)</vt:lpstr>
      <vt:lpstr>Diffusion &amp; Rxn in a Spherical Catalyst</vt:lpstr>
      <vt:lpstr>Dimensionless Variables</vt:lpstr>
      <vt:lpstr>Internal Effectiveness Factor, h</vt:lpstr>
      <vt:lpstr>Internal Diffusion &amp; Overall Rxn Rate</vt:lpstr>
      <vt:lpstr>Effectiveness Factor &amp; Rxn Rate</vt:lpstr>
      <vt:lpstr>Clicker Question</vt:lpstr>
      <vt:lpstr>Total Rate of Consumption of A  in Pellet, MA (mol/s)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Announcements</dc:title>
  <dc:creator>mlkraft2</dc:creator>
  <cp:lastModifiedBy>Mary</cp:lastModifiedBy>
  <cp:revision>183</cp:revision>
  <cp:lastPrinted>2014-11-14T19:08:56Z</cp:lastPrinted>
  <dcterms:created xsi:type="dcterms:W3CDTF">2009-04-13T23:08:21Z</dcterms:created>
  <dcterms:modified xsi:type="dcterms:W3CDTF">2015-08-23T21:00:26Z</dcterms:modified>
</cp:coreProperties>
</file>